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300" r:id="rId6"/>
    <p:sldId id="303" r:id="rId7"/>
    <p:sldId id="301" r:id="rId8"/>
    <p:sldId id="261" r:id="rId9"/>
    <p:sldId id="302" r:id="rId10"/>
    <p:sldId id="262" r:id="rId11"/>
    <p:sldId id="304" r:id="rId12"/>
    <p:sldId id="305" r:id="rId13"/>
    <p:sldId id="306" r:id="rId14"/>
    <p:sldId id="263" r:id="rId15"/>
    <p:sldId id="307" r:id="rId16"/>
    <p:sldId id="308" r:id="rId17"/>
    <p:sldId id="264" r:id="rId18"/>
    <p:sldId id="309" r:id="rId19"/>
    <p:sldId id="265" r:id="rId20"/>
    <p:sldId id="266" r:id="rId21"/>
    <p:sldId id="267" r:id="rId22"/>
    <p:sldId id="268" r:id="rId23"/>
    <p:sldId id="310"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2" d="100"/>
          <a:sy n="42" d="100"/>
        </p:scale>
        <p:origin x="-132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B5BBB6-1AA4-499B-B74A-2E6A4BBB75A0}" type="doc">
      <dgm:prSet loTypeId="urn:microsoft.com/office/officeart/2005/8/layout/process5" loCatId="process" qsTypeId="urn:microsoft.com/office/officeart/2005/8/quickstyle/3d2" qsCatId="3D" csTypeId="urn:microsoft.com/office/officeart/2005/8/colors/colorful2" csCatId="colorful" phldr="1"/>
      <dgm:spPr/>
      <dgm:t>
        <a:bodyPr/>
        <a:lstStyle/>
        <a:p>
          <a:endParaRPr lang="zh-CN" altLang="en-US"/>
        </a:p>
      </dgm:t>
    </dgm:pt>
    <dgm:pt modelId="{2363DF6A-5E40-400D-BF3E-7513A53D3CA3}">
      <dgm:prSet phldrT="[文本]"/>
      <dgm:spPr/>
      <dgm:t>
        <a:bodyPr/>
        <a:lstStyle/>
        <a:p>
          <a:r>
            <a:rPr lang="en-US" altLang="zh-CN"/>
            <a:t>a</a:t>
          </a:r>
          <a:r>
            <a:rPr lang="zh-CN" altLang="en-US"/>
            <a:t>信源</a:t>
          </a:r>
        </a:p>
      </dgm:t>
    </dgm:pt>
    <dgm:pt modelId="{AA16ACF1-F878-473E-972B-820D19C792B4}" type="parTrans" cxnId="{4D0260EF-20D7-4205-8285-56DB82E28C1C}">
      <dgm:prSet/>
      <dgm:spPr/>
      <dgm:t>
        <a:bodyPr/>
        <a:lstStyle/>
        <a:p>
          <a:endParaRPr lang="zh-CN" altLang="en-US"/>
        </a:p>
      </dgm:t>
    </dgm:pt>
    <dgm:pt modelId="{534DF91F-A7A9-4D13-9EF1-02A22200CF95}" type="sibTrans" cxnId="{4D0260EF-20D7-4205-8285-56DB82E28C1C}">
      <dgm:prSet/>
      <dgm:spPr/>
      <dgm:t>
        <a:bodyPr/>
        <a:lstStyle/>
        <a:p>
          <a:endParaRPr lang="zh-CN" altLang="en-US"/>
        </a:p>
      </dgm:t>
    </dgm:pt>
    <dgm:pt modelId="{88615F5E-603B-4214-A471-CD0595A808C5}">
      <dgm:prSet phldrT="[文本]"/>
      <dgm:spPr/>
      <dgm:t>
        <a:bodyPr/>
        <a:lstStyle/>
        <a:p>
          <a:r>
            <a:rPr lang="en-US" altLang="zh-CN"/>
            <a:t>b</a:t>
          </a:r>
          <a:r>
            <a:rPr lang="zh-CN" altLang="en-US"/>
            <a:t>基带码型编码</a:t>
          </a:r>
        </a:p>
      </dgm:t>
    </dgm:pt>
    <dgm:pt modelId="{FB337398-2463-43DF-900F-15CF1B948F79}" type="parTrans" cxnId="{9CED369D-007F-464F-BF4A-B5761B23CD3F}">
      <dgm:prSet/>
      <dgm:spPr/>
      <dgm:t>
        <a:bodyPr/>
        <a:lstStyle/>
        <a:p>
          <a:endParaRPr lang="zh-CN" altLang="en-US"/>
        </a:p>
      </dgm:t>
    </dgm:pt>
    <dgm:pt modelId="{B660679C-56DE-4939-8701-B16042101C5D}" type="sibTrans" cxnId="{9CED369D-007F-464F-BF4A-B5761B23CD3F}">
      <dgm:prSet/>
      <dgm:spPr/>
      <dgm:t>
        <a:bodyPr/>
        <a:lstStyle/>
        <a:p>
          <a:endParaRPr lang="zh-CN" altLang="en-US"/>
        </a:p>
      </dgm:t>
    </dgm:pt>
    <dgm:pt modelId="{4B328C64-BC10-4AC9-B7B5-BF9657D840CD}">
      <dgm:prSet phldrT="[文本]"/>
      <dgm:spPr/>
      <dgm:t>
        <a:bodyPr/>
        <a:lstStyle/>
        <a:p>
          <a:r>
            <a:rPr lang="en-US" altLang="zh-CN"/>
            <a:t>c</a:t>
          </a:r>
          <a:r>
            <a:rPr lang="zh-CN" altLang="en-US"/>
            <a:t>发送滤波器</a:t>
          </a:r>
        </a:p>
      </dgm:t>
    </dgm:pt>
    <dgm:pt modelId="{5891D09C-BC25-469E-8664-E2AFFDCC5363}" type="parTrans" cxnId="{6EC1CB29-55E6-4061-A466-D51805D3013A}">
      <dgm:prSet/>
      <dgm:spPr/>
      <dgm:t>
        <a:bodyPr/>
        <a:lstStyle/>
        <a:p>
          <a:endParaRPr lang="zh-CN" altLang="en-US"/>
        </a:p>
      </dgm:t>
    </dgm:pt>
    <dgm:pt modelId="{1BE1D8C5-24BE-4486-BB62-5CC44855B904}" type="sibTrans" cxnId="{6EC1CB29-55E6-4061-A466-D51805D3013A}">
      <dgm:prSet/>
      <dgm:spPr/>
      <dgm:t>
        <a:bodyPr/>
        <a:lstStyle/>
        <a:p>
          <a:endParaRPr lang="zh-CN" altLang="en-US"/>
        </a:p>
      </dgm:t>
    </dgm:pt>
    <dgm:pt modelId="{2341EA70-25C1-48E5-8A20-C03B26C71C36}">
      <dgm:prSet phldrT="[文本]"/>
      <dgm:spPr/>
      <dgm:t>
        <a:bodyPr/>
        <a:lstStyle/>
        <a:p>
          <a:r>
            <a:rPr lang="en-US" altLang="zh-CN"/>
            <a:t>d</a:t>
          </a:r>
          <a:r>
            <a:rPr lang="zh-CN" altLang="en-US"/>
            <a:t>信道</a:t>
          </a:r>
        </a:p>
      </dgm:t>
    </dgm:pt>
    <dgm:pt modelId="{4A2F2A71-E0B3-4A85-9089-95DE6880D01C}" type="parTrans" cxnId="{85AFAB94-36E7-47C7-91F4-1B4A98CFF7FC}">
      <dgm:prSet/>
      <dgm:spPr/>
      <dgm:t>
        <a:bodyPr/>
        <a:lstStyle/>
        <a:p>
          <a:endParaRPr lang="zh-CN" altLang="en-US"/>
        </a:p>
      </dgm:t>
    </dgm:pt>
    <dgm:pt modelId="{7011F01B-E778-4916-A21E-E87B7D4514A9}" type="sibTrans" cxnId="{85AFAB94-36E7-47C7-91F4-1B4A98CFF7FC}">
      <dgm:prSet/>
      <dgm:spPr/>
      <dgm:t>
        <a:bodyPr/>
        <a:lstStyle/>
        <a:p>
          <a:endParaRPr lang="zh-CN" altLang="en-US"/>
        </a:p>
      </dgm:t>
    </dgm:pt>
    <dgm:pt modelId="{5179D2BF-A379-402E-BF5A-A7E80DC95798}">
      <dgm:prSet phldrT="[文本]"/>
      <dgm:spPr/>
      <dgm:t>
        <a:bodyPr/>
        <a:lstStyle/>
        <a:p>
          <a:r>
            <a:rPr lang="en-US" altLang="zh-CN"/>
            <a:t>e</a:t>
          </a:r>
          <a:r>
            <a:rPr lang="zh-CN" altLang="en-US"/>
            <a:t>接收滤波器</a:t>
          </a:r>
        </a:p>
      </dgm:t>
    </dgm:pt>
    <dgm:pt modelId="{AEDB3C34-E6DF-43BE-8710-101751A49802}" type="parTrans" cxnId="{00DA6371-0B4C-4C82-93BA-2599320AD3D5}">
      <dgm:prSet/>
      <dgm:spPr/>
      <dgm:t>
        <a:bodyPr/>
        <a:lstStyle/>
        <a:p>
          <a:endParaRPr lang="zh-CN" altLang="en-US"/>
        </a:p>
      </dgm:t>
    </dgm:pt>
    <dgm:pt modelId="{00D74A86-1CCE-4282-987E-04CF1695812B}" type="sibTrans" cxnId="{00DA6371-0B4C-4C82-93BA-2599320AD3D5}">
      <dgm:prSet/>
      <dgm:spPr/>
      <dgm:t>
        <a:bodyPr/>
        <a:lstStyle/>
        <a:p>
          <a:endParaRPr lang="zh-CN" altLang="en-US"/>
        </a:p>
      </dgm:t>
    </dgm:pt>
    <dgm:pt modelId="{7A058F99-C31A-4ADE-A468-5D1B733B3BAD}">
      <dgm:prSet phldrT="[文本]"/>
      <dgm:spPr/>
      <dgm:t>
        <a:bodyPr/>
        <a:lstStyle/>
        <a:p>
          <a:r>
            <a:rPr lang="en-US" altLang="zh-CN"/>
            <a:t>f</a:t>
          </a:r>
          <a:r>
            <a:rPr lang="zh-CN" altLang="en-US"/>
            <a:t>取样判决器</a:t>
          </a:r>
        </a:p>
      </dgm:t>
    </dgm:pt>
    <dgm:pt modelId="{86016E53-38A1-4BEF-B238-1ECFBCCA87B9}" type="parTrans" cxnId="{A60A1A24-E08A-4AB2-ACE2-2400EDC45D88}">
      <dgm:prSet/>
      <dgm:spPr/>
      <dgm:t>
        <a:bodyPr/>
        <a:lstStyle/>
        <a:p>
          <a:endParaRPr lang="zh-CN" altLang="en-US"/>
        </a:p>
      </dgm:t>
    </dgm:pt>
    <dgm:pt modelId="{7784D46F-56A9-409E-A089-FE00275B7E66}" type="sibTrans" cxnId="{A60A1A24-E08A-4AB2-ACE2-2400EDC45D88}">
      <dgm:prSet/>
      <dgm:spPr/>
      <dgm:t>
        <a:bodyPr/>
        <a:lstStyle/>
        <a:p>
          <a:endParaRPr lang="zh-CN" altLang="en-US"/>
        </a:p>
      </dgm:t>
    </dgm:pt>
    <dgm:pt modelId="{521E1CDF-A821-49CA-BC56-1520C653160A}">
      <dgm:prSet phldrT="[文本]"/>
      <dgm:spPr/>
      <dgm:t>
        <a:bodyPr/>
        <a:lstStyle/>
        <a:p>
          <a:r>
            <a:rPr lang="en-US" altLang="zh-CN"/>
            <a:t>g</a:t>
          </a:r>
          <a:r>
            <a:rPr lang="zh-CN" altLang="en-US"/>
            <a:t>基带码型译码</a:t>
          </a:r>
        </a:p>
      </dgm:t>
    </dgm:pt>
    <dgm:pt modelId="{E3C5C331-2646-4FF8-98C7-A3CCAB535EA7}" type="parTrans" cxnId="{5DBFC314-5EBE-4A58-A88D-10CEC7652544}">
      <dgm:prSet/>
      <dgm:spPr/>
      <dgm:t>
        <a:bodyPr/>
        <a:lstStyle/>
        <a:p>
          <a:endParaRPr lang="zh-CN" altLang="en-US"/>
        </a:p>
      </dgm:t>
    </dgm:pt>
    <dgm:pt modelId="{7508745C-A5E8-4F4E-9C7B-302586B6B6B1}" type="sibTrans" cxnId="{5DBFC314-5EBE-4A58-A88D-10CEC7652544}">
      <dgm:prSet/>
      <dgm:spPr/>
      <dgm:t>
        <a:bodyPr/>
        <a:lstStyle/>
        <a:p>
          <a:endParaRPr lang="zh-CN" altLang="en-US"/>
        </a:p>
      </dgm:t>
    </dgm:pt>
    <dgm:pt modelId="{89EA7E9E-FEEA-4B6B-98C3-5CD9BE7C95E5}">
      <dgm:prSet phldrT="[文本]"/>
      <dgm:spPr/>
      <dgm:t>
        <a:bodyPr/>
        <a:lstStyle/>
        <a:p>
          <a:r>
            <a:rPr lang="zh-CN" altLang="en-US"/>
            <a:t>信宿</a:t>
          </a:r>
        </a:p>
      </dgm:t>
    </dgm:pt>
    <dgm:pt modelId="{42C67B62-8CFC-46BE-A9C5-6045824D37AF}" type="parTrans" cxnId="{89137BA5-1296-477D-9BE3-BF82F17E27AD}">
      <dgm:prSet/>
      <dgm:spPr/>
      <dgm:t>
        <a:bodyPr/>
        <a:lstStyle/>
        <a:p>
          <a:endParaRPr lang="zh-CN" altLang="en-US"/>
        </a:p>
      </dgm:t>
    </dgm:pt>
    <dgm:pt modelId="{AC8578AB-2576-40A5-B93A-37C9D1AA814A}" type="sibTrans" cxnId="{89137BA5-1296-477D-9BE3-BF82F17E27AD}">
      <dgm:prSet/>
      <dgm:spPr/>
      <dgm:t>
        <a:bodyPr/>
        <a:lstStyle/>
        <a:p>
          <a:endParaRPr lang="zh-CN" altLang="en-US"/>
        </a:p>
      </dgm:t>
    </dgm:pt>
    <dgm:pt modelId="{6F3CB676-6FDF-42AA-B584-F2216C46E31C}" type="pres">
      <dgm:prSet presAssocID="{2CB5BBB6-1AA4-499B-B74A-2E6A4BBB75A0}" presName="diagram" presStyleCnt="0">
        <dgm:presLayoutVars>
          <dgm:dir/>
          <dgm:resizeHandles val="exact"/>
        </dgm:presLayoutVars>
      </dgm:prSet>
      <dgm:spPr/>
      <dgm:t>
        <a:bodyPr/>
        <a:lstStyle/>
        <a:p>
          <a:endParaRPr lang="zh-CN" altLang="en-US"/>
        </a:p>
      </dgm:t>
    </dgm:pt>
    <dgm:pt modelId="{581C9AAC-FEAE-42EA-8234-9D808F4AF82F}" type="pres">
      <dgm:prSet presAssocID="{2363DF6A-5E40-400D-BF3E-7513A53D3CA3}" presName="node" presStyleLbl="node1" presStyleIdx="0" presStyleCnt="8">
        <dgm:presLayoutVars>
          <dgm:bulletEnabled val="1"/>
        </dgm:presLayoutVars>
      </dgm:prSet>
      <dgm:spPr/>
      <dgm:t>
        <a:bodyPr/>
        <a:lstStyle/>
        <a:p>
          <a:endParaRPr lang="zh-CN" altLang="en-US"/>
        </a:p>
      </dgm:t>
    </dgm:pt>
    <dgm:pt modelId="{CB2E6D8A-21FD-4DD3-BC39-959B020812B4}" type="pres">
      <dgm:prSet presAssocID="{534DF91F-A7A9-4D13-9EF1-02A22200CF95}" presName="sibTrans" presStyleLbl="sibTrans2D1" presStyleIdx="0" presStyleCnt="7"/>
      <dgm:spPr/>
      <dgm:t>
        <a:bodyPr/>
        <a:lstStyle/>
        <a:p>
          <a:endParaRPr lang="zh-CN" altLang="en-US"/>
        </a:p>
      </dgm:t>
    </dgm:pt>
    <dgm:pt modelId="{791B9E40-F465-4DAC-97A0-4279A69C1F10}" type="pres">
      <dgm:prSet presAssocID="{534DF91F-A7A9-4D13-9EF1-02A22200CF95}" presName="connectorText" presStyleLbl="sibTrans2D1" presStyleIdx="0" presStyleCnt="7"/>
      <dgm:spPr/>
      <dgm:t>
        <a:bodyPr/>
        <a:lstStyle/>
        <a:p>
          <a:endParaRPr lang="zh-CN" altLang="en-US"/>
        </a:p>
      </dgm:t>
    </dgm:pt>
    <dgm:pt modelId="{3BC0FC53-777C-4E50-8196-F18B6845EEFC}" type="pres">
      <dgm:prSet presAssocID="{88615F5E-603B-4214-A471-CD0595A808C5}" presName="node" presStyleLbl="node1" presStyleIdx="1" presStyleCnt="8">
        <dgm:presLayoutVars>
          <dgm:bulletEnabled val="1"/>
        </dgm:presLayoutVars>
      </dgm:prSet>
      <dgm:spPr/>
      <dgm:t>
        <a:bodyPr/>
        <a:lstStyle/>
        <a:p>
          <a:endParaRPr lang="zh-CN" altLang="en-US"/>
        </a:p>
      </dgm:t>
    </dgm:pt>
    <dgm:pt modelId="{D2958844-2CAE-49B3-A96A-0588929041DA}" type="pres">
      <dgm:prSet presAssocID="{B660679C-56DE-4939-8701-B16042101C5D}" presName="sibTrans" presStyleLbl="sibTrans2D1" presStyleIdx="1" presStyleCnt="7"/>
      <dgm:spPr/>
      <dgm:t>
        <a:bodyPr/>
        <a:lstStyle/>
        <a:p>
          <a:endParaRPr lang="zh-CN" altLang="en-US"/>
        </a:p>
      </dgm:t>
    </dgm:pt>
    <dgm:pt modelId="{AD0C788E-BADC-47C3-A3E8-82F865F7F945}" type="pres">
      <dgm:prSet presAssocID="{B660679C-56DE-4939-8701-B16042101C5D}" presName="connectorText" presStyleLbl="sibTrans2D1" presStyleIdx="1" presStyleCnt="7"/>
      <dgm:spPr/>
      <dgm:t>
        <a:bodyPr/>
        <a:lstStyle/>
        <a:p>
          <a:endParaRPr lang="zh-CN" altLang="en-US"/>
        </a:p>
      </dgm:t>
    </dgm:pt>
    <dgm:pt modelId="{FA47F877-05DA-410B-94C7-25976D400C68}" type="pres">
      <dgm:prSet presAssocID="{4B328C64-BC10-4AC9-B7B5-BF9657D840CD}" presName="node" presStyleLbl="node1" presStyleIdx="2" presStyleCnt="8">
        <dgm:presLayoutVars>
          <dgm:bulletEnabled val="1"/>
        </dgm:presLayoutVars>
      </dgm:prSet>
      <dgm:spPr/>
      <dgm:t>
        <a:bodyPr/>
        <a:lstStyle/>
        <a:p>
          <a:endParaRPr lang="zh-CN" altLang="en-US"/>
        </a:p>
      </dgm:t>
    </dgm:pt>
    <dgm:pt modelId="{9379E32C-518D-4BBA-BAD3-369C442087FE}" type="pres">
      <dgm:prSet presAssocID="{1BE1D8C5-24BE-4486-BB62-5CC44855B904}" presName="sibTrans" presStyleLbl="sibTrans2D1" presStyleIdx="2" presStyleCnt="7"/>
      <dgm:spPr/>
      <dgm:t>
        <a:bodyPr/>
        <a:lstStyle/>
        <a:p>
          <a:endParaRPr lang="zh-CN" altLang="en-US"/>
        </a:p>
      </dgm:t>
    </dgm:pt>
    <dgm:pt modelId="{9D54E3B3-7EDF-42CF-824F-669C77E481E4}" type="pres">
      <dgm:prSet presAssocID="{1BE1D8C5-24BE-4486-BB62-5CC44855B904}" presName="connectorText" presStyleLbl="sibTrans2D1" presStyleIdx="2" presStyleCnt="7"/>
      <dgm:spPr/>
      <dgm:t>
        <a:bodyPr/>
        <a:lstStyle/>
        <a:p>
          <a:endParaRPr lang="zh-CN" altLang="en-US"/>
        </a:p>
      </dgm:t>
    </dgm:pt>
    <dgm:pt modelId="{04CE1340-53A4-4C5E-8098-3F647C79E30C}" type="pres">
      <dgm:prSet presAssocID="{2341EA70-25C1-48E5-8A20-C03B26C71C36}" presName="node" presStyleLbl="node1" presStyleIdx="3" presStyleCnt="8">
        <dgm:presLayoutVars>
          <dgm:bulletEnabled val="1"/>
        </dgm:presLayoutVars>
      </dgm:prSet>
      <dgm:spPr/>
      <dgm:t>
        <a:bodyPr/>
        <a:lstStyle/>
        <a:p>
          <a:endParaRPr lang="zh-CN" altLang="en-US"/>
        </a:p>
      </dgm:t>
    </dgm:pt>
    <dgm:pt modelId="{A9ACE78A-EE6C-4826-8181-DE4473497763}" type="pres">
      <dgm:prSet presAssocID="{7011F01B-E778-4916-A21E-E87B7D4514A9}" presName="sibTrans" presStyleLbl="sibTrans2D1" presStyleIdx="3" presStyleCnt="7"/>
      <dgm:spPr/>
      <dgm:t>
        <a:bodyPr/>
        <a:lstStyle/>
        <a:p>
          <a:endParaRPr lang="zh-CN" altLang="en-US"/>
        </a:p>
      </dgm:t>
    </dgm:pt>
    <dgm:pt modelId="{89DBA9AF-6BD3-4E42-9582-63B18AA7FF34}" type="pres">
      <dgm:prSet presAssocID="{7011F01B-E778-4916-A21E-E87B7D4514A9}" presName="connectorText" presStyleLbl="sibTrans2D1" presStyleIdx="3" presStyleCnt="7"/>
      <dgm:spPr/>
      <dgm:t>
        <a:bodyPr/>
        <a:lstStyle/>
        <a:p>
          <a:endParaRPr lang="zh-CN" altLang="en-US"/>
        </a:p>
      </dgm:t>
    </dgm:pt>
    <dgm:pt modelId="{B15F38FF-809C-4B17-8A1E-8AAEB5243F8A}" type="pres">
      <dgm:prSet presAssocID="{5179D2BF-A379-402E-BF5A-A7E80DC95798}" presName="node" presStyleLbl="node1" presStyleIdx="4" presStyleCnt="8" custLinFactX="40335" custLinFactY="72319" custLinFactNeighborX="100000" custLinFactNeighborY="100000">
        <dgm:presLayoutVars>
          <dgm:bulletEnabled val="1"/>
        </dgm:presLayoutVars>
      </dgm:prSet>
      <dgm:spPr/>
      <dgm:t>
        <a:bodyPr/>
        <a:lstStyle/>
        <a:p>
          <a:endParaRPr lang="zh-CN" altLang="en-US"/>
        </a:p>
      </dgm:t>
    </dgm:pt>
    <dgm:pt modelId="{80B914B1-7135-419C-9B7D-EEDB47D59DC8}" type="pres">
      <dgm:prSet presAssocID="{00D74A86-1CCE-4282-987E-04CF1695812B}" presName="sibTrans" presStyleLbl="sibTrans2D1" presStyleIdx="4" presStyleCnt="7"/>
      <dgm:spPr/>
      <dgm:t>
        <a:bodyPr/>
        <a:lstStyle/>
        <a:p>
          <a:endParaRPr lang="zh-CN" altLang="en-US"/>
        </a:p>
      </dgm:t>
    </dgm:pt>
    <dgm:pt modelId="{FF660E23-821C-46AA-BF86-1076ACA2BCAE}" type="pres">
      <dgm:prSet presAssocID="{00D74A86-1CCE-4282-987E-04CF1695812B}" presName="connectorText" presStyleLbl="sibTrans2D1" presStyleIdx="4" presStyleCnt="7"/>
      <dgm:spPr/>
      <dgm:t>
        <a:bodyPr/>
        <a:lstStyle/>
        <a:p>
          <a:endParaRPr lang="zh-CN" altLang="en-US"/>
        </a:p>
      </dgm:t>
    </dgm:pt>
    <dgm:pt modelId="{69436096-508B-4760-93B9-880F172D9AC3}" type="pres">
      <dgm:prSet presAssocID="{7A058F99-C31A-4ADE-A468-5D1B733B3BAD}" presName="node" presStyleLbl="node1" presStyleIdx="5" presStyleCnt="8" custLinFactX="38232" custLinFactY="66587" custLinFactNeighborX="100000" custLinFactNeighborY="100000">
        <dgm:presLayoutVars>
          <dgm:bulletEnabled val="1"/>
        </dgm:presLayoutVars>
      </dgm:prSet>
      <dgm:spPr/>
      <dgm:t>
        <a:bodyPr/>
        <a:lstStyle/>
        <a:p>
          <a:endParaRPr lang="zh-CN" altLang="en-US"/>
        </a:p>
      </dgm:t>
    </dgm:pt>
    <dgm:pt modelId="{9A19BFF1-D3A1-4486-84B0-28754E7C87E4}" type="pres">
      <dgm:prSet presAssocID="{7784D46F-56A9-409E-A089-FE00275B7E66}" presName="sibTrans" presStyleLbl="sibTrans2D1" presStyleIdx="5" presStyleCnt="7"/>
      <dgm:spPr/>
      <dgm:t>
        <a:bodyPr/>
        <a:lstStyle/>
        <a:p>
          <a:endParaRPr lang="zh-CN" altLang="en-US"/>
        </a:p>
      </dgm:t>
    </dgm:pt>
    <dgm:pt modelId="{1375ACFB-98FE-40DE-B3CB-1E1E0292006C}" type="pres">
      <dgm:prSet presAssocID="{7784D46F-56A9-409E-A089-FE00275B7E66}" presName="connectorText" presStyleLbl="sibTrans2D1" presStyleIdx="5" presStyleCnt="7"/>
      <dgm:spPr/>
      <dgm:t>
        <a:bodyPr/>
        <a:lstStyle/>
        <a:p>
          <a:endParaRPr lang="zh-CN" altLang="en-US"/>
        </a:p>
      </dgm:t>
    </dgm:pt>
    <dgm:pt modelId="{D830D639-5265-4906-9BAF-6C76739D21FD}" type="pres">
      <dgm:prSet presAssocID="{521E1CDF-A821-49CA-BC56-1520C653160A}" presName="node" presStyleLbl="node1" presStyleIdx="6" presStyleCnt="8">
        <dgm:presLayoutVars>
          <dgm:bulletEnabled val="1"/>
        </dgm:presLayoutVars>
      </dgm:prSet>
      <dgm:spPr/>
      <dgm:t>
        <a:bodyPr/>
        <a:lstStyle/>
        <a:p>
          <a:endParaRPr lang="zh-CN" altLang="en-US"/>
        </a:p>
      </dgm:t>
    </dgm:pt>
    <dgm:pt modelId="{C76FDEDF-0609-471C-805B-463C5DAAEF67}" type="pres">
      <dgm:prSet presAssocID="{7508745C-A5E8-4F4E-9C7B-302586B6B6B1}" presName="sibTrans" presStyleLbl="sibTrans2D1" presStyleIdx="6" presStyleCnt="7"/>
      <dgm:spPr/>
      <dgm:t>
        <a:bodyPr/>
        <a:lstStyle/>
        <a:p>
          <a:endParaRPr lang="zh-CN" altLang="en-US"/>
        </a:p>
      </dgm:t>
    </dgm:pt>
    <dgm:pt modelId="{54F023A1-240A-4FB3-8970-1CC303435C65}" type="pres">
      <dgm:prSet presAssocID="{7508745C-A5E8-4F4E-9C7B-302586B6B6B1}" presName="connectorText" presStyleLbl="sibTrans2D1" presStyleIdx="6" presStyleCnt="7"/>
      <dgm:spPr/>
      <dgm:t>
        <a:bodyPr/>
        <a:lstStyle/>
        <a:p>
          <a:endParaRPr lang="zh-CN" altLang="en-US"/>
        </a:p>
      </dgm:t>
    </dgm:pt>
    <dgm:pt modelId="{CB952C87-4AB2-4DA4-A553-7F63EB3804C8}" type="pres">
      <dgm:prSet presAssocID="{89EA7E9E-FEEA-4B6B-98C3-5CD9BE7C95E5}" presName="node" presStyleLbl="node1" presStyleIdx="7" presStyleCnt="8" custLinFactX="-40332" custLinFactY="-50638" custLinFactNeighborX="-100000" custLinFactNeighborY="-100000">
        <dgm:presLayoutVars>
          <dgm:bulletEnabled val="1"/>
        </dgm:presLayoutVars>
      </dgm:prSet>
      <dgm:spPr/>
      <dgm:t>
        <a:bodyPr/>
        <a:lstStyle/>
        <a:p>
          <a:endParaRPr lang="zh-CN" altLang="en-US"/>
        </a:p>
      </dgm:t>
    </dgm:pt>
  </dgm:ptLst>
  <dgm:cxnLst>
    <dgm:cxn modelId="{27406B29-99B3-47E5-AF9A-66C69FEC31BA}" type="presOf" srcId="{7508745C-A5E8-4F4E-9C7B-302586B6B6B1}" destId="{54F023A1-240A-4FB3-8970-1CC303435C65}" srcOrd="1" destOrd="0" presId="urn:microsoft.com/office/officeart/2005/8/layout/process5"/>
    <dgm:cxn modelId="{1B0F4920-0F73-417F-9A47-053E307790E7}" type="presOf" srcId="{4B328C64-BC10-4AC9-B7B5-BF9657D840CD}" destId="{FA47F877-05DA-410B-94C7-25976D400C68}" srcOrd="0" destOrd="0" presId="urn:microsoft.com/office/officeart/2005/8/layout/process5"/>
    <dgm:cxn modelId="{9B2A3DDD-BB17-48B1-8452-D246FBE965AD}" type="presOf" srcId="{00D74A86-1CCE-4282-987E-04CF1695812B}" destId="{FF660E23-821C-46AA-BF86-1076ACA2BCAE}" srcOrd="1" destOrd="0" presId="urn:microsoft.com/office/officeart/2005/8/layout/process5"/>
    <dgm:cxn modelId="{E2CB1777-FF31-4745-BB71-C017924249D5}" type="presOf" srcId="{5179D2BF-A379-402E-BF5A-A7E80DC95798}" destId="{B15F38FF-809C-4B17-8A1E-8AAEB5243F8A}" srcOrd="0" destOrd="0" presId="urn:microsoft.com/office/officeart/2005/8/layout/process5"/>
    <dgm:cxn modelId="{D891C6A9-31B5-4CDA-B2F3-9DA6F35E6AEE}" type="presOf" srcId="{2CB5BBB6-1AA4-499B-B74A-2E6A4BBB75A0}" destId="{6F3CB676-6FDF-42AA-B584-F2216C46E31C}" srcOrd="0" destOrd="0" presId="urn:microsoft.com/office/officeart/2005/8/layout/process5"/>
    <dgm:cxn modelId="{A4DF38B3-62BE-485A-8E1A-AF82B562A388}" type="presOf" srcId="{7784D46F-56A9-409E-A089-FE00275B7E66}" destId="{1375ACFB-98FE-40DE-B3CB-1E1E0292006C}" srcOrd="1" destOrd="0" presId="urn:microsoft.com/office/officeart/2005/8/layout/process5"/>
    <dgm:cxn modelId="{ABDC922D-2898-46DC-8F11-E455A2FBD277}" type="presOf" srcId="{89EA7E9E-FEEA-4B6B-98C3-5CD9BE7C95E5}" destId="{CB952C87-4AB2-4DA4-A553-7F63EB3804C8}" srcOrd="0" destOrd="0" presId="urn:microsoft.com/office/officeart/2005/8/layout/process5"/>
    <dgm:cxn modelId="{6EC1CB29-55E6-4061-A466-D51805D3013A}" srcId="{2CB5BBB6-1AA4-499B-B74A-2E6A4BBB75A0}" destId="{4B328C64-BC10-4AC9-B7B5-BF9657D840CD}" srcOrd="2" destOrd="0" parTransId="{5891D09C-BC25-469E-8664-E2AFFDCC5363}" sibTransId="{1BE1D8C5-24BE-4486-BB62-5CC44855B904}"/>
    <dgm:cxn modelId="{EA5CE6DD-A925-46D2-8C96-3D6259581622}" type="presOf" srcId="{1BE1D8C5-24BE-4486-BB62-5CC44855B904}" destId="{9D54E3B3-7EDF-42CF-824F-669C77E481E4}" srcOrd="1" destOrd="0" presId="urn:microsoft.com/office/officeart/2005/8/layout/process5"/>
    <dgm:cxn modelId="{E1470867-CC78-496B-8EC5-CB9FDAAABD0F}" type="presOf" srcId="{7508745C-A5E8-4F4E-9C7B-302586B6B6B1}" destId="{C76FDEDF-0609-471C-805B-463C5DAAEF67}" srcOrd="0" destOrd="0" presId="urn:microsoft.com/office/officeart/2005/8/layout/process5"/>
    <dgm:cxn modelId="{9CED369D-007F-464F-BF4A-B5761B23CD3F}" srcId="{2CB5BBB6-1AA4-499B-B74A-2E6A4BBB75A0}" destId="{88615F5E-603B-4214-A471-CD0595A808C5}" srcOrd="1" destOrd="0" parTransId="{FB337398-2463-43DF-900F-15CF1B948F79}" sibTransId="{B660679C-56DE-4939-8701-B16042101C5D}"/>
    <dgm:cxn modelId="{16B55079-4A51-4C87-947F-9D8B40670EE2}" type="presOf" srcId="{1BE1D8C5-24BE-4486-BB62-5CC44855B904}" destId="{9379E32C-518D-4BBA-BAD3-369C442087FE}" srcOrd="0" destOrd="0" presId="urn:microsoft.com/office/officeart/2005/8/layout/process5"/>
    <dgm:cxn modelId="{A92DF1FE-A7DA-4817-8E55-09C883A03553}" type="presOf" srcId="{00D74A86-1CCE-4282-987E-04CF1695812B}" destId="{80B914B1-7135-419C-9B7D-EEDB47D59DC8}" srcOrd="0" destOrd="0" presId="urn:microsoft.com/office/officeart/2005/8/layout/process5"/>
    <dgm:cxn modelId="{C5F2D7E9-03EA-43BA-A350-74187B71AB37}" type="presOf" srcId="{534DF91F-A7A9-4D13-9EF1-02A22200CF95}" destId="{CB2E6D8A-21FD-4DD3-BC39-959B020812B4}" srcOrd="0" destOrd="0" presId="urn:microsoft.com/office/officeart/2005/8/layout/process5"/>
    <dgm:cxn modelId="{00DA6371-0B4C-4C82-93BA-2599320AD3D5}" srcId="{2CB5BBB6-1AA4-499B-B74A-2E6A4BBB75A0}" destId="{5179D2BF-A379-402E-BF5A-A7E80DC95798}" srcOrd="4" destOrd="0" parTransId="{AEDB3C34-E6DF-43BE-8710-101751A49802}" sibTransId="{00D74A86-1CCE-4282-987E-04CF1695812B}"/>
    <dgm:cxn modelId="{335F8F9D-7DE5-4072-93C3-DCF008DDE5FB}" type="presOf" srcId="{534DF91F-A7A9-4D13-9EF1-02A22200CF95}" destId="{791B9E40-F465-4DAC-97A0-4279A69C1F10}" srcOrd="1" destOrd="0" presId="urn:microsoft.com/office/officeart/2005/8/layout/process5"/>
    <dgm:cxn modelId="{5DBFC314-5EBE-4A58-A88D-10CEC7652544}" srcId="{2CB5BBB6-1AA4-499B-B74A-2E6A4BBB75A0}" destId="{521E1CDF-A821-49CA-BC56-1520C653160A}" srcOrd="6" destOrd="0" parTransId="{E3C5C331-2646-4FF8-98C7-A3CCAB535EA7}" sibTransId="{7508745C-A5E8-4F4E-9C7B-302586B6B6B1}"/>
    <dgm:cxn modelId="{7D8F6476-1042-46DE-A185-8B48E00CB9CA}" type="presOf" srcId="{2363DF6A-5E40-400D-BF3E-7513A53D3CA3}" destId="{581C9AAC-FEAE-42EA-8234-9D808F4AF82F}" srcOrd="0" destOrd="0" presId="urn:microsoft.com/office/officeart/2005/8/layout/process5"/>
    <dgm:cxn modelId="{67FC2DDD-9223-4FDC-82E2-6072549DC552}" type="presOf" srcId="{B660679C-56DE-4939-8701-B16042101C5D}" destId="{D2958844-2CAE-49B3-A96A-0588929041DA}" srcOrd="0" destOrd="0" presId="urn:microsoft.com/office/officeart/2005/8/layout/process5"/>
    <dgm:cxn modelId="{89137BA5-1296-477D-9BE3-BF82F17E27AD}" srcId="{2CB5BBB6-1AA4-499B-B74A-2E6A4BBB75A0}" destId="{89EA7E9E-FEEA-4B6B-98C3-5CD9BE7C95E5}" srcOrd="7" destOrd="0" parTransId="{42C67B62-8CFC-46BE-A9C5-6045824D37AF}" sibTransId="{AC8578AB-2576-40A5-B93A-37C9D1AA814A}"/>
    <dgm:cxn modelId="{71226445-E8B5-4383-B93B-BCB4C606EC8B}" type="presOf" srcId="{2341EA70-25C1-48E5-8A20-C03B26C71C36}" destId="{04CE1340-53A4-4C5E-8098-3F647C79E30C}" srcOrd="0" destOrd="0" presId="urn:microsoft.com/office/officeart/2005/8/layout/process5"/>
    <dgm:cxn modelId="{A60A1A24-E08A-4AB2-ACE2-2400EDC45D88}" srcId="{2CB5BBB6-1AA4-499B-B74A-2E6A4BBB75A0}" destId="{7A058F99-C31A-4ADE-A468-5D1B733B3BAD}" srcOrd="5" destOrd="0" parTransId="{86016E53-38A1-4BEF-B238-1ECFBCCA87B9}" sibTransId="{7784D46F-56A9-409E-A089-FE00275B7E66}"/>
    <dgm:cxn modelId="{787C4FB9-968D-4978-B296-374DE6C54281}" type="presOf" srcId="{521E1CDF-A821-49CA-BC56-1520C653160A}" destId="{D830D639-5265-4906-9BAF-6C76739D21FD}" srcOrd="0" destOrd="0" presId="urn:microsoft.com/office/officeart/2005/8/layout/process5"/>
    <dgm:cxn modelId="{AF0E554A-A897-40EE-B9C9-9615666485A8}" type="presOf" srcId="{7011F01B-E778-4916-A21E-E87B7D4514A9}" destId="{89DBA9AF-6BD3-4E42-9582-63B18AA7FF34}" srcOrd="1" destOrd="0" presId="urn:microsoft.com/office/officeart/2005/8/layout/process5"/>
    <dgm:cxn modelId="{85AFAB94-36E7-47C7-91F4-1B4A98CFF7FC}" srcId="{2CB5BBB6-1AA4-499B-B74A-2E6A4BBB75A0}" destId="{2341EA70-25C1-48E5-8A20-C03B26C71C36}" srcOrd="3" destOrd="0" parTransId="{4A2F2A71-E0B3-4A85-9089-95DE6880D01C}" sibTransId="{7011F01B-E778-4916-A21E-E87B7D4514A9}"/>
    <dgm:cxn modelId="{4D0260EF-20D7-4205-8285-56DB82E28C1C}" srcId="{2CB5BBB6-1AA4-499B-B74A-2E6A4BBB75A0}" destId="{2363DF6A-5E40-400D-BF3E-7513A53D3CA3}" srcOrd="0" destOrd="0" parTransId="{AA16ACF1-F878-473E-972B-820D19C792B4}" sibTransId="{534DF91F-A7A9-4D13-9EF1-02A22200CF95}"/>
    <dgm:cxn modelId="{06B8B51B-71BD-4047-8A02-2CDBE8F12485}" type="presOf" srcId="{B660679C-56DE-4939-8701-B16042101C5D}" destId="{AD0C788E-BADC-47C3-A3E8-82F865F7F945}" srcOrd="1" destOrd="0" presId="urn:microsoft.com/office/officeart/2005/8/layout/process5"/>
    <dgm:cxn modelId="{AC03AFF6-439E-4A4D-9782-BED1B7502C70}" type="presOf" srcId="{7A058F99-C31A-4ADE-A468-5D1B733B3BAD}" destId="{69436096-508B-4760-93B9-880F172D9AC3}" srcOrd="0" destOrd="0" presId="urn:microsoft.com/office/officeart/2005/8/layout/process5"/>
    <dgm:cxn modelId="{179AD924-6DA7-4F3C-A3C7-534BCE61A988}" type="presOf" srcId="{88615F5E-603B-4214-A471-CD0595A808C5}" destId="{3BC0FC53-777C-4E50-8196-F18B6845EEFC}" srcOrd="0" destOrd="0" presId="urn:microsoft.com/office/officeart/2005/8/layout/process5"/>
    <dgm:cxn modelId="{A1DA2747-F1B4-421B-9796-CA12A467DB82}" type="presOf" srcId="{7011F01B-E778-4916-A21E-E87B7D4514A9}" destId="{A9ACE78A-EE6C-4826-8181-DE4473497763}" srcOrd="0" destOrd="0" presId="urn:microsoft.com/office/officeart/2005/8/layout/process5"/>
    <dgm:cxn modelId="{866C62B1-21CA-4902-A7E9-29712313B836}" type="presOf" srcId="{7784D46F-56A9-409E-A089-FE00275B7E66}" destId="{9A19BFF1-D3A1-4486-84B0-28754E7C87E4}" srcOrd="0" destOrd="0" presId="urn:microsoft.com/office/officeart/2005/8/layout/process5"/>
    <dgm:cxn modelId="{0A765CB6-99A2-49B1-B304-63471EE0236C}" type="presParOf" srcId="{6F3CB676-6FDF-42AA-B584-F2216C46E31C}" destId="{581C9AAC-FEAE-42EA-8234-9D808F4AF82F}" srcOrd="0" destOrd="0" presId="urn:microsoft.com/office/officeart/2005/8/layout/process5"/>
    <dgm:cxn modelId="{92D846C0-0AE3-4398-A2BA-22BCEBDE8419}" type="presParOf" srcId="{6F3CB676-6FDF-42AA-B584-F2216C46E31C}" destId="{CB2E6D8A-21FD-4DD3-BC39-959B020812B4}" srcOrd="1" destOrd="0" presId="urn:microsoft.com/office/officeart/2005/8/layout/process5"/>
    <dgm:cxn modelId="{E2E29CB9-95C7-4443-A9F1-0DA4EC50E1BE}" type="presParOf" srcId="{CB2E6D8A-21FD-4DD3-BC39-959B020812B4}" destId="{791B9E40-F465-4DAC-97A0-4279A69C1F10}" srcOrd="0" destOrd="0" presId="urn:microsoft.com/office/officeart/2005/8/layout/process5"/>
    <dgm:cxn modelId="{E395E0F2-E728-4DEF-A0F9-BFE33622CC13}" type="presParOf" srcId="{6F3CB676-6FDF-42AA-B584-F2216C46E31C}" destId="{3BC0FC53-777C-4E50-8196-F18B6845EEFC}" srcOrd="2" destOrd="0" presId="urn:microsoft.com/office/officeart/2005/8/layout/process5"/>
    <dgm:cxn modelId="{EFA7D033-FC2D-4C45-A3E3-0514F5C0E63B}" type="presParOf" srcId="{6F3CB676-6FDF-42AA-B584-F2216C46E31C}" destId="{D2958844-2CAE-49B3-A96A-0588929041DA}" srcOrd="3" destOrd="0" presId="urn:microsoft.com/office/officeart/2005/8/layout/process5"/>
    <dgm:cxn modelId="{09D590F6-11CF-4CBE-A823-C2F0E06AC2DE}" type="presParOf" srcId="{D2958844-2CAE-49B3-A96A-0588929041DA}" destId="{AD0C788E-BADC-47C3-A3E8-82F865F7F945}" srcOrd="0" destOrd="0" presId="urn:microsoft.com/office/officeart/2005/8/layout/process5"/>
    <dgm:cxn modelId="{607BCF33-6E4A-47B7-BF85-684A3D2EE9AF}" type="presParOf" srcId="{6F3CB676-6FDF-42AA-B584-F2216C46E31C}" destId="{FA47F877-05DA-410B-94C7-25976D400C68}" srcOrd="4" destOrd="0" presId="urn:microsoft.com/office/officeart/2005/8/layout/process5"/>
    <dgm:cxn modelId="{66F7972E-9B59-47EF-B0C9-C7D004CD5E02}" type="presParOf" srcId="{6F3CB676-6FDF-42AA-B584-F2216C46E31C}" destId="{9379E32C-518D-4BBA-BAD3-369C442087FE}" srcOrd="5" destOrd="0" presId="urn:microsoft.com/office/officeart/2005/8/layout/process5"/>
    <dgm:cxn modelId="{107875B6-FEFE-48A3-8BD4-381452787730}" type="presParOf" srcId="{9379E32C-518D-4BBA-BAD3-369C442087FE}" destId="{9D54E3B3-7EDF-42CF-824F-669C77E481E4}" srcOrd="0" destOrd="0" presId="urn:microsoft.com/office/officeart/2005/8/layout/process5"/>
    <dgm:cxn modelId="{7624DC39-3FA9-4E1B-88BB-1E5DB284EBB0}" type="presParOf" srcId="{6F3CB676-6FDF-42AA-B584-F2216C46E31C}" destId="{04CE1340-53A4-4C5E-8098-3F647C79E30C}" srcOrd="6" destOrd="0" presId="urn:microsoft.com/office/officeart/2005/8/layout/process5"/>
    <dgm:cxn modelId="{F9868585-6E88-4B17-A7F2-6EA04756AB2E}" type="presParOf" srcId="{6F3CB676-6FDF-42AA-B584-F2216C46E31C}" destId="{A9ACE78A-EE6C-4826-8181-DE4473497763}" srcOrd="7" destOrd="0" presId="urn:microsoft.com/office/officeart/2005/8/layout/process5"/>
    <dgm:cxn modelId="{AAC130BE-20E3-4C41-8DA6-1493E8ED6283}" type="presParOf" srcId="{A9ACE78A-EE6C-4826-8181-DE4473497763}" destId="{89DBA9AF-6BD3-4E42-9582-63B18AA7FF34}" srcOrd="0" destOrd="0" presId="urn:microsoft.com/office/officeart/2005/8/layout/process5"/>
    <dgm:cxn modelId="{8C975881-5D24-4496-8CE0-4DE5FDB01633}" type="presParOf" srcId="{6F3CB676-6FDF-42AA-B584-F2216C46E31C}" destId="{B15F38FF-809C-4B17-8A1E-8AAEB5243F8A}" srcOrd="8" destOrd="0" presId="urn:microsoft.com/office/officeart/2005/8/layout/process5"/>
    <dgm:cxn modelId="{B5719AAC-A4DE-4207-8E32-F3B17F7A1715}" type="presParOf" srcId="{6F3CB676-6FDF-42AA-B584-F2216C46E31C}" destId="{80B914B1-7135-419C-9B7D-EEDB47D59DC8}" srcOrd="9" destOrd="0" presId="urn:microsoft.com/office/officeart/2005/8/layout/process5"/>
    <dgm:cxn modelId="{45EFDF8E-523A-4CCF-8A63-48BC78BA2AB4}" type="presParOf" srcId="{80B914B1-7135-419C-9B7D-EEDB47D59DC8}" destId="{FF660E23-821C-46AA-BF86-1076ACA2BCAE}" srcOrd="0" destOrd="0" presId="urn:microsoft.com/office/officeart/2005/8/layout/process5"/>
    <dgm:cxn modelId="{6DF3AEBF-8F68-4A04-A7C7-78A9BF3D18B7}" type="presParOf" srcId="{6F3CB676-6FDF-42AA-B584-F2216C46E31C}" destId="{69436096-508B-4760-93B9-880F172D9AC3}" srcOrd="10" destOrd="0" presId="urn:microsoft.com/office/officeart/2005/8/layout/process5"/>
    <dgm:cxn modelId="{775E5A04-9AAB-4BD7-8FA3-447081617F5F}" type="presParOf" srcId="{6F3CB676-6FDF-42AA-B584-F2216C46E31C}" destId="{9A19BFF1-D3A1-4486-84B0-28754E7C87E4}" srcOrd="11" destOrd="0" presId="urn:microsoft.com/office/officeart/2005/8/layout/process5"/>
    <dgm:cxn modelId="{51B7F3AE-0A3D-4FF5-9486-8D5A3344BD7C}" type="presParOf" srcId="{9A19BFF1-D3A1-4486-84B0-28754E7C87E4}" destId="{1375ACFB-98FE-40DE-B3CB-1E1E0292006C}" srcOrd="0" destOrd="0" presId="urn:microsoft.com/office/officeart/2005/8/layout/process5"/>
    <dgm:cxn modelId="{FB0A6C45-A048-43E3-8887-B409A1FF1EC8}" type="presParOf" srcId="{6F3CB676-6FDF-42AA-B584-F2216C46E31C}" destId="{D830D639-5265-4906-9BAF-6C76739D21FD}" srcOrd="12" destOrd="0" presId="urn:microsoft.com/office/officeart/2005/8/layout/process5"/>
    <dgm:cxn modelId="{2883BA00-3267-4D73-A54F-F5D3EB27604D}" type="presParOf" srcId="{6F3CB676-6FDF-42AA-B584-F2216C46E31C}" destId="{C76FDEDF-0609-471C-805B-463C5DAAEF67}" srcOrd="13" destOrd="0" presId="urn:microsoft.com/office/officeart/2005/8/layout/process5"/>
    <dgm:cxn modelId="{F1C9B469-CF20-49A3-9696-F0BF7AFA7937}" type="presParOf" srcId="{C76FDEDF-0609-471C-805B-463C5DAAEF67}" destId="{54F023A1-240A-4FB3-8970-1CC303435C65}" srcOrd="0" destOrd="0" presId="urn:microsoft.com/office/officeart/2005/8/layout/process5"/>
    <dgm:cxn modelId="{F330B31C-EE6F-4950-B357-004588C88C8D}" type="presParOf" srcId="{6F3CB676-6FDF-42AA-B584-F2216C46E31C}" destId="{CB952C87-4AB2-4DA4-A553-7F63EB3804C8}" srcOrd="14" destOrd="0" presId="urn:microsoft.com/office/officeart/2005/8/layout/process5"/>
  </dgm:cxnLst>
  <dgm:bg/>
  <dgm:whole/>
</dgm:dataModel>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F4AD763F-B179-458C-BAFD-BFFA4F6B415A}" type="datetimeFigureOut">
              <a:rPr lang="zh-CN" altLang="en-US" smtClean="0"/>
              <a:pPr/>
              <a:t>2015/4/13</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66E98B71-C7A4-4D67-9023-27122F61A34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4AD763F-B179-458C-BAFD-BFFA4F6B415A}" type="datetimeFigureOut">
              <a:rPr lang="zh-CN" altLang="en-US" smtClean="0"/>
              <a:pPr/>
              <a:t>2015/4/13</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66E98B71-C7A4-4D67-9023-27122F61A34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4AD763F-B179-458C-BAFD-BFFA4F6B415A}" type="datetimeFigureOut">
              <a:rPr lang="zh-CN" altLang="en-US" smtClean="0"/>
              <a:pPr/>
              <a:t>2015/4/13</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66E98B71-C7A4-4D67-9023-27122F61A34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4AD763F-B179-458C-BAFD-BFFA4F6B415A}" type="datetimeFigureOut">
              <a:rPr lang="zh-CN" altLang="en-US" smtClean="0"/>
              <a:pPr/>
              <a:t>2015/4/13</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66E98B71-C7A4-4D67-9023-27122F61A343}"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F4AD763F-B179-458C-BAFD-BFFA4F6B415A}" type="datetimeFigureOut">
              <a:rPr lang="zh-CN" altLang="en-US" smtClean="0"/>
              <a:pPr/>
              <a:t>2015/4/13</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66E98B71-C7A4-4D67-9023-27122F61A343}"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F4AD763F-B179-458C-BAFD-BFFA4F6B415A}" type="datetimeFigureOut">
              <a:rPr lang="zh-CN" altLang="en-US" smtClean="0"/>
              <a:pPr/>
              <a:t>2015/4/13</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66E98B71-C7A4-4D67-9023-27122F61A343}"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F4AD763F-B179-458C-BAFD-BFFA4F6B415A}" type="datetimeFigureOut">
              <a:rPr lang="zh-CN" altLang="en-US" smtClean="0"/>
              <a:pPr/>
              <a:t>2015/4/13</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66E98B71-C7A4-4D67-9023-27122F61A343}"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F4AD763F-B179-458C-BAFD-BFFA4F6B415A}" type="datetimeFigureOut">
              <a:rPr lang="zh-CN" altLang="en-US" smtClean="0"/>
              <a:pPr/>
              <a:t>2015/4/13</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66E98B71-C7A4-4D67-9023-27122F61A343}"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F4AD763F-B179-458C-BAFD-BFFA4F6B415A}" type="datetimeFigureOut">
              <a:rPr lang="zh-CN" altLang="en-US" smtClean="0"/>
              <a:pPr/>
              <a:t>2015/4/13</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66E98B71-C7A4-4D67-9023-27122F61A34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F4AD763F-B179-458C-BAFD-BFFA4F6B415A}" type="datetimeFigureOut">
              <a:rPr lang="zh-CN" altLang="en-US" smtClean="0"/>
              <a:pPr/>
              <a:t>2015/4/13</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66E98B71-C7A4-4D67-9023-27122F61A343}"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F4AD763F-B179-458C-BAFD-BFFA4F6B415A}" type="datetimeFigureOut">
              <a:rPr lang="zh-CN" altLang="en-US" smtClean="0"/>
              <a:pPr/>
              <a:t>2015/4/13</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66E98B71-C7A4-4D67-9023-27122F61A343}"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F4AD763F-B179-458C-BAFD-BFFA4F6B415A}" type="datetimeFigureOut">
              <a:rPr lang="zh-CN" altLang="en-US" smtClean="0"/>
              <a:pPr/>
              <a:t>2015/4/13</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6E98B71-C7A4-4D67-9023-27122F61A34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模块三 数字信号的基带传输</a:t>
            </a: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428604"/>
            <a:ext cx="8401080" cy="4429155"/>
          </a:xfrm>
        </p:spPr>
        <p:txBody>
          <a:bodyPr>
            <a:normAutofit fontScale="92500"/>
          </a:bodyPr>
          <a:lstStyle/>
          <a:p>
            <a:pPr lvl="0"/>
            <a:r>
              <a:rPr lang="zh-CN" altLang="en-US" dirty="0" smtClean="0"/>
              <a:t>例如：</a:t>
            </a:r>
          </a:p>
          <a:p>
            <a:pPr lvl="0"/>
            <a:r>
              <a:rPr lang="zh-CN" altLang="en-US" dirty="0" smtClean="0"/>
              <a:t>二进码序列  </a:t>
            </a:r>
            <a:r>
              <a:rPr lang="en-US" dirty="0" smtClean="0"/>
              <a:t>1  0  0  0  0  1  1  0  0  0  0  0  1</a:t>
            </a:r>
            <a:endParaRPr lang="zh-CN" altLang="en-US" dirty="0" smtClean="0"/>
          </a:p>
          <a:p>
            <a:pPr lvl="0"/>
            <a:r>
              <a:rPr lang="en-US" dirty="0" smtClean="0"/>
              <a:t>AMI</a:t>
            </a:r>
            <a:r>
              <a:rPr lang="zh-CN" altLang="en-US" dirty="0" smtClean="0"/>
              <a:t>码</a:t>
            </a:r>
            <a:r>
              <a:rPr lang="en-US" dirty="0" smtClean="0"/>
              <a:t>     +1  0  0  0  0   -1  +1  0   0  0  0  0   -1</a:t>
            </a:r>
            <a:endParaRPr lang="zh-CN" altLang="en-US" dirty="0" smtClean="0"/>
          </a:p>
          <a:p>
            <a:pPr lvl="0"/>
            <a:r>
              <a:rPr lang="en-US" dirty="0" smtClean="0"/>
              <a:t>HDB3 码   +1  0  0  0 +</a:t>
            </a:r>
            <a:r>
              <a:rPr lang="en-US" i="1" dirty="0" smtClean="0"/>
              <a:t>1</a:t>
            </a:r>
            <a:r>
              <a:rPr lang="en-US" dirty="0" smtClean="0"/>
              <a:t> -1 +1 -</a:t>
            </a:r>
            <a:r>
              <a:rPr lang="en-US" i="1" dirty="0" smtClean="0"/>
              <a:t>1</a:t>
            </a:r>
            <a:r>
              <a:rPr lang="en-US" dirty="0" smtClean="0"/>
              <a:t>   0  0 -</a:t>
            </a:r>
            <a:r>
              <a:rPr lang="en-US" i="1" dirty="0" smtClean="0"/>
              <a:t>1</a:t>
            </a:r>
            <a:r>
              <a:rPr lang="en-US" dirty="0" smtClean="0"/>
              <a:t>  0  +1</a:t>
            </a:r>
            <a:endParaRPr lang="zh-CN" altLang="en-US" dirty="0" smtClean="0"/>
          </a:p>
          <a:p>
            <a:r>
              <a:rPr lang="en-US" dirty="0" smtClean="0"/>
              <a:t>HDB3码的特点</a:t>
            </a:r>
            <a:r>
              <a:rPr lang="zh-CN" altLang="en-US" dirty="0" smtClean="0"/>
              <a:t>：</a:t>
            </a:r>
          </a:p>
          <a:p>
            <a:r>
              <a:rPr lang="zh-CN" altLang="en-US" dirty="0" smtClean="0"/>
              <a:t>（</a:t>
            </a:r>
            <a:r>
              <a:rPr lang="en-US" dirty="0" smtClean="0"/>
              <a:t>1</a:t>
            </a:r>
            <a:r>
              <a:rPr lang="zh-CN" altLang="en-US" dirty="0" smtClean="0"/>
              <a:t>）由</a:t>
            </a:r>
            <a:r>
              <a:rPr lang="en-US" dirty="0" smtClean="0"/>
              <a:t>HDB3码确定的基带信号无直流分量，且只有很小的低频分量；</a:t>
            </a:r>
            <a:endParaRPr lang="zh-CN" altLang="en-US" dirty="0" smtClean="0"/>
          </a:p>
          <a:p>
            <a:r>
              <a:rPr lang="zh-CN" altLang="en-US" dirty="0" smtClean="0"/>
              <a:t>（</a:t>
            </a:r>
            <a:r>
              <a:rPr lang="en-US" dirty="0" smtClean="0"/>
              <a:t>2</a:t>
            </a:r>
            <a:r>
              <a:rPr lang="zh-CN" altLang="en-US" dirty="0" smtClean="0"/>
              <a:t>）</a:t>
            </a:r>
            <a:r>
              <a:rPr lang="en-US" dirty="0" smtClean="0"/>
              <a:t>HDB3</a:t>
            </a:r>
            <a:r>
              <a:rPr lang="zh-CN" altLang="en-US" dirty="0" smtClean="0"/>
              <a:t>中连 “</a:t>
            </a:r>
            <a:r>
              <a:rPr lang="en-US" dirty="0" smtClean="0"/>
              <a:t>0</a:t>
            </a:r>
            <a:r>
              <a:rPr lang="zh-CN" altLang="en-US" dirty="0" smtClean="0"/>
              <a:t>”串的数目至多为</a:t>
            </a:r>
            <a:r>
              <a:rPr lang="en-US" dirty="0" smtClean="0"/>
              <a:t>3</a:t>
            </a:r>
            <a:r>
              <a:rPr lang="zh-CN" altLang="en-US" dirty="0" smtClean="0"/>
              <a:t>个，易于提取定时信号；</a:t>
            </a:r>
          </a:p>
          <a:p>
            <a:r>
              <a:rPr lang="zh-CN" altLang="en-US" dirty="0" smtClean="0"/>
              <a:t>（</a:t>
            </a:r>
            <a:r>
              <a:rPr lang="en-US" dirty="0" smtClean="0"/>
              <a:t>3</a:t>
            </a:r>
            <a:r>
              <a:rPr lang="zh-CN" altLang="en-US" dirty="0" smtClean="0"/>
              <a:t>）编码规则复杂，但译码较简单。</a:t>
            </a:r>
          </a:p>
          <a:p>
            <a:endParaRPr lang="zh-CN" altLang="en-US" dirty="0"/>
          </a:p>
        </p:txBody>
      </p:sp>
      <p:sp>
        <p:nvSpPr>
          <p:cNvPr id="3" name="矩形 2"/>
          <p:cNvSpPr/>
          <p:nvPr/>
        </p:nvSpPr>
        <p:spPr>
          <a:xfrm>
            <a:off x="428596" y="4643446"/>
            <a:ext cx="8429684" cy="1815882"/>
          </a:xfrm>
          <a:prstGeom prst="rect">
            <a:avLst/>
          </a:prstGeom>
        </p:spPr>
        <p:txBody>
          <a:bodyPr wrap="square">
            <a:spAutoFit/>
          </a:bodyPr>
          <a:lstStyle/>
          <a:p>
            <a:pPr>
              <a:buNone/>
            </a:pPr>
            <a:r>
              <a:rPr lang="zh-CN" altLang="en-US" sz="2800" b="1" dirty="0" smtClean="0"/>
              <a:t>译码</a:t>
            </a:r>
            <a:r>
              <a:rPr lang="zh-CN" altLang="en-US" sz="2800" dirty="0" smtClean="0"/>
              <a:t>：</a:t>
            </a:r>
          </a:p>
          <a:p>
            <a:pPr>
              <a:buNone/>
            </a:pPr>
            <a:r>
              <a:rPr lang="zh-CN" altLang="en-US" sz="2800" dirty="0" smtClean="0"/>
              <a:t>①找出相邻的极性相同的</a:t>
            </a:r>
            <a:r>
              <a:rPr lang="en-US" sz="2800" dirty="0" smtClean="0"/>
              <a:t>1</a:t>
            </a:r>
            <a:r>
              <a:rPr lang="zh-CN" altLang="en-US" sz="2800" dirty="0" smtClean="0"/>
              <a:t>，两个</a:t>
            </a:r>
            <a:r>
              <a:rPr lang="en-US" sz="2800" dirty="0" smtClean="0"/>
              <a:t>1</a:t>
            </a:r>
            <a:r>
              <a:rPr lang="zh-CN" altLang="en-US" sz="2800" dirty="0" smtClean="0"/>
              <a:t>中间有</a:t>
            </a:r>
            <a:r>
              <a:rPr lang="en-US" sz="2800" dirty="0" smtClean="0"/>
              <a:t>3</a:t>
            </a:r>
            <a:r>
              <a:rPr lang="zh-CN" altLang="en-US" sz="2800" dirty="0" smtClean="0"/>
              <a:t>个</a:t>
            </a:r>
            <a:r>
              <a:rPr lang="en-US" sz="2800" dirty="0" smtClean="0"/>
              <a:t>0</a:t>
            </a:r>
            <a:r>
              <a:rPr lang="zh-CN" altLang="en-US" sz="2800" dirty="0" smtClean="0"/>
              <a:t>，则为</a:t>
            </a:r>
            <a:r>
              <a:rPr lang="en-US" sz="2800" dirty="0" smtClean="0"/>
              <a:t>000V</a:t>
            </a:r>
            <a:r>
              <a:rPr lang="zh-CN" altLang="en-US" sz="2800" dirty="0" smtClean="0"/>
              <a:t>；若有两个</a:t>
            </a:r>
            <a:r>
              <a:rPr lang="en-US" sz="2800" dirty="0" smtClean="0"/>
              <a:t>0</a:t>
            </a:r>
            <a:r>
              <a:rPr lang="zh-CN" altLang="en-US" sz="2800" dirty="0" smtClean="0"/>
              <a:t>，则为</a:t>
            </a:r>
            <a:r>
              <a:rPr lang="en-US" sz="2800" dirty="0" smtClean="0"/>
              <a:t>B00V</a:t>
            </a:r>
            <a:r>
              <a:rPr lang="zh-CN" altLang="en-US" sz="2800" dirty="0" smtClean="0"/>
              <a:t>；</a:t>
            </a:r>
          </a:p>
          <a:p>
            <a:pPr>
              <a:buNone/>
            </a:pPr>
            <a:r>
              <a:rPr lang="zh-CN" altLang="en-US" sz="2800" dirty="0" smtClean="0"/>
              <a:t>②</a:t>
            </a:r>
            <a:r>
              <a:rPr lang="en-US" sz="2800" dirty="0" smtClean="0"/>
              <a:t>B</a:t>
            </a:r>
            <a:r>
              <a:rPr lang="zh-CN" altLang="en-US" sz="2800" dirty="0" smtClean="0"/>
              <a:t>和</a:t>
            </a:r>
            <a:r>
              <a:rPr lang="en-US" sz="2800" dirty="0" smtClean="0"/>
              <a:t>V</a:t>
            </a:r>
            <a:r>
              <a:rPr lang="zh-CN" altLang="en-US" sz="2800" dirty="0" smtClean="0"/>
              <a:t>还原为</a:t>
            </a:r>
            <a:r>
              <a:rPr lang="en-US" sz="2800" dirty="0" smtClean="0"/>
              <a:t>0</a:t>
            </a:r>
            <a:r>
              <a:rPr lang="zh-CN" altLang="en-US" sz="2800" dirty="0" smtClean="0"/>
              <a:t>，其余的</a:t>
            </a:r>
            <a:r>
              <a:rPr lang="en-US" sz="2800" dirty="0" smtClean="0"/>
              <a:t>1</a:t>
            </a:r>
            <a:r>
              <a:rPr lang="zh-CN" altLang="en-US" sz="2800" dirty="0" smtClean="0"/>
              <a:t>和</a:t>
            </a:r>
            <a:r>
              <a:rPr lang="en-US" sz="2800" dirty="0" smtClean="0"/>
              <a:t>0</a:t>
            </a:r>
            <a:r>
              <a:rPr lang="zh-CN" altLang="en-US" sz="2800" dirty="0" smtClean="0"/>
              <a:t>只需去掉极性</a:t>
            </a:r>
            <a:r>
              <a:rPr lang="zh-CN" altLang="en-US" dirty="0" smtClean="0"/>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571480"/>
            <a:ext cx="8229600" cy="5435811"/>
          </a:xfrm>
        </p:spPr>
        <p:txBody>
          <a:bodyPr>
            <a:normAutofit lnSpcReduction="10000"/>
          </a:bodyPr>
          <a:lstStyle/>
          <a:p>
            <a:pPr>
              <a:buNone/>
            </a:pPr>
            <a:r>
              <a:rPr lang="zh-CN" altLang="en-US" sz="3600" b="1" dirty="0" smtClean="0"/>
              <a:t>基带线路码型总结 </a:t>
            </a:r>
            <a:r>
              <a:rPr lang="en-US" sz="3600" b="1" dirty="0" smtClean="0"/>
              <a:t> </a:t>
            </a:r>
          </a:p>
          <a:p>
            <a:pPr>
              <a:buNone/>
            </a:pPr>
            <a:r>
              <a:rPr lang="en-US" sz="3600" b="1" dirty="0" smtClean="0"/>
              <a:t>                             </a:t>
            </a:r>
            <a:r>
              <a:rPr lang="en-US" b="1" dirty="0" smtClean="0"/>
              <a:t>1</a:t>
            </a:r>
            <a:r>
              <a:rPr lang="zh-CN" altLang="en-US" b="1" dirty="0" smtClean="0"/>
              <a:t>→</a:t>
            </a:r>
            <a:r>
              <a:rPr lang="en-US" b="1" dirty="0" smtClean="0"/>
              <a:t>10</a:t>
            </a:r>
            <a:endParaRPr lang="zh-CN" altLang="en-US" b="1" dirty="0" smtClean="0"/>
          </a:p>
          <a:p>
            <a:pPr marL="624078" indent="-514350">
              <a:buNone/>
            </a:pPr>
            <a:r>
              <a:rPr lang="en-US" altLang="zh-CN" b="1" dirty="0" smtClean="0"/>
              <a:t>1</a:t>
            </a:r>
            <a:r>
              <a:rPr lang="zh-CN" altLang="en-US" b="1" dirty="0" smtClean="0"/>
              <a:t>、双相码（曼切斯特码）</a:t>
            </a:r>
            <a:r>
              <a:rPr lang="en-US" b="1" dirty="0" smtClean="0"/>
              <a:t>               </a:t>
            </a:r>
            <a:r>
              <a:rPr lang="zh-CN" altLang="en-US" b="1" dirty="0" smtClean="0"/>
              <a:t>或相反</a:t>
            </a:r>
          </a:p>
          <a:p>
            <a:pPr>
              <a:buNone/>
            </a:pPr>
            <a:r>
              <a:rPr lang="en-US" b="1" dirty="0" smtClean="0"/>
              <a:t>                                       0</a:t>
            </a:r>
            <a:r>
              <a:rPr lang="zh-CN" altLang="en-US" b="1" dirty="0" smtClean="0"/>
              <a:t>→</a:t>
            </a:r>
            <a:r>
              <a:rPr lang="en-US" b="1" dirty="0" smtClean="0"/>
              <a:t>01</a:t>
            </a:r>
          </a:p>
          <a:p>
            <a:pPr>
              <a:buNone/>
            </a:pPr>
            <a:endParaRPr lang="zh-CN" altLang="en-US" b="1" dirty="0" smtClean="0"/>
          </a:p>
          <a:p>
            <a:pPr marL="624078" lvl="0" indent="-514350">
              <a:buNone/>
            </a:pPr>
            <a:r>
              <a:rPr lang="en-US" altLang="zh-CN" b="1" dirty="0" smtClean="0"/>
              <a:t>2</a:t>
            </a:r>
            <a:r>
              <a:rPr lang="zh-CN" altLang="en-US" b="1" dirty="0" smtClean="0"/>
              <a:t>、差分双相码</a:t>
            </a:r>
            <a:r>
              <a:rPr lang="en-US" b="1" dirty="0" smtClean="0"/>
              <a:t>                1</a:t>
            </a:r>
            <a:r>
              <a:rPr lang="zh-CN" altLang="en-US" b="1" dirty="0" smtClean="0"/>
              <a:t>→中间翻转</a:t>
            </a:r>
            <a:endParaRPr lang="en-US" altLang="zh-CN" b="1" dirty="0" smtClean="0"/>
          </a:p>
          <a:p>
            <a:pPr marL="624078" lvl="0" indent="-514350">
              <a:buNone/>
            </a:pPr>
            <a:r>
              <a:rPr lang="en-US" altLang="zh-CN" b="1" dirty="0" smtClean="0"/>
              <a:t>      1</a:t>
            </a:r>
            <a:r>
              <a:rPr lang="zh-CN" altLang="en-US" b="1" dirty="0" smtClean="0"/>
              <a:t>）空号差分双相码</a:t>
            </a:r>
          </a:p>
          <a:p>
            <a:pPr>
              <a:buNone/>
            </a:pPr>
            <a:r>
              <a:rPr lang="en-US" b="1" dirty="0" smtClean="0"/>
              <a:t>                                     0</a:t>
            </a:r>
            <a:r>
              <a:rPr lang="zh-CN" altLang="en-US" b="1" dirty="0" smtClean="0"/>
              <a:t>→起始中间都翻转</a:t>
            </a:r>
            <a:endParaRPr lang="en-US" altLang="zh-CN" b="1" dirty="0" smtClean="0"/>
          </a:p>
          <a:p>
            <a:pPr>
              <a:buNone/>
            </a:pPr>
            <a:endParaRPr lang="zh-CN" altLang="en-US" b="1" dirty="0" smtClean="0"/>
          </a:p>
          <a:p>
            <a:pPr>
              <a:buNone/>
            </a:pPr>
            <a:r>
              <a:rPr lang="en-US" b="1" dirty="0" smtClean="0"/>
              <a:t>                                     1</a:t>
            </a:r>
            <a:r>
              <a:rPr lang="zh-CN" altLang="en-US" b="1" dirty="0" smtClean="0"/>
              <a:t>→起始中间都翻转</a:t>
            </a:r>
          </a:p>
          <a:p>
            <a:pPr>
              <a:buNone/>
            </a:pPr>
            <a:r>
              <a:rPr lang="en-US" altLang="zh-CN" b="1" dirty="0" smtClean="0"/>
              <a:t>      2</a:t>
            </a:r>
            <a:r>
              <a:rPr lang="zh-CN" altLang="en-US" b="1" dirty="0" smtClean="0"/>
              <a:t>）传号差分双相码</a:t>
            </a:r>
            <a:r>
              <a:rPr lang="en-US" b="1" dirty="0" smtClean="0"/>
              <a:t>     </a:t>
            </a:r>
            <a:endParaRPr lang="zh-CN" altLang="en-US" b="1" dirty="0" smtClean="0"/>
          </a:p>
          <a:p>
            <a:pPr>
              <a:buNone/>
            </a:pPr>
            <a:r>
              <a:rPr lang="en-US" b="1" dirty="0" smtClean="0"/>
              <a:t>                                     0</a:t>
            </a:r>
            <a:r>
              <a:rPr lang="zh-CN" altLang="en-US" b="1" dirty="0" smtClean="0"/>
              <a:t>→中间翻转</a:t>
            </a:r>
          </a:p>
          <a:p>
            <a:endParaRPr lang="zh-CN" altLang="en-US" b="1" dirty="0"/>
          </a:p>
        </p:txBody>
      </p:sp>
      <p:sp>
        <p:nvSpPr>
          <p:cNvPr id="12" name="左大括号 11"/>
          <p:cNvSpPr/>
          <p:nvPr/>
        </p:nvSpPr>
        <p:spPr>
          <a:xfrm>
            <a:off x="4572000" y="1357298"/>
            <a:ext cx="142876" cy="85725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大括号 12"/>
          <p:cNvSpPr/>
          <p:nvPr/>
        </p:nvSpPr>
        <p:spPr>
          <a:xfrm>
            <a:off x="4429124" y="3103240"/>
            <a:ext cx="142876" cy="85725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4429124" y="4786322"/>
            <a:ext cx="142876" cy="85725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1142984"/>
            <a:ext cx="7929618" cy="5078621"/>
          </a:xfrm>
        </p:spPr>
        <p:txBody>
          <a:bodyPr>
            <a:normAutofit/>
          </a:bodyPr>
          <a:lstStyle/>
          <a:p>
            <a:pPr>
              <a:buNone/>
            </a:pPr>
            <a:r>
              <a:rPr lang="en-US" b="1" dirty="0" smtClean="0"/>
              <a:t>                     1</a:t>
            </a:r>
            <a:r>
              <a:rPr lang="zh-CN" altLang="en-US" b="1" dirty="0" smtClean="0"/>
              <a:t>→起始保持中间都翻转</a:t>
            </a:r>
          </a:p>
          <a:p>
            <a:pPr lvl="0">
              <a:buNone/>
            </a:pPr>
            <a:r>
              <a:rPr lang="en-US" b="1" dirty="0" smtClean="0"/>
              <a:t>3</a:t>
            </a:r>
            <a:r>
              <a:rPr lang="zh-CN" altLang="en-US" b="1" dirty="0" smtClean="0"/>
              <a:t>、</a:t>
            </a:r>
            <a:r>
              <a:rPr lang="en-US" b="1" dirty="0" smtClean="0"/>
              <a:t>Miller</a:t>
            </a:r>
            <a:r>
              <a:rPr lang="zh-CN" altLang="en-US" b="1" dirty="0" smtClean="0"/>
              <a:t>码              单</a:t>
            </a:r>
            <a:r>
              <a:rPr lang="en-US" b="1" dirty="0" smtClean="0"/>
              <a:t>0</a:t>
            </a:r>
            <a:r>
              <a:rPr lang="zh-CN" altLang="en-US" b="1" dirty="0" smtClean="0"/>
              <a:t>：保持，</a:t>
            </a:r>
          </a:p>
          <a:p>
            <a:pPr>
              <a:buNone/>
            </a:pPr>
            <a:r>
              <a:rPr lang="en-US" b="1" dirty="0" smtClean="0"/>
              <a:t>                     0</a:t>
            </a:r>
            <a:r>
              <a:rPr lang="zh-CN" altLang="en-US" b="1" dirty="0" smtClean="0"/>
              <a:t>→     连</a:t>
            </a:r>
            <a:r>
              <a:rPr lang="en-US" b="1" dirty="0" smtClean="0"/>
              <a:t>0</a:t>
            </a:r>
            <a:r>
              <a:rPr lang="zh-CN" altLang="en-US" b="1" dirty="0" smtClean="0"/>
              <a:t>：第二个</a:t>
            </a:r>
            <a:r>
              <a:rPr lang="en-US" b="1" dirty="0" smtClean="0"/>
              <a:t>0</a:t>
            </a:r>
            <a:r>
              <a:rPr lang="zh-CN" altLang="en-US" b="1" dirty="0" smtClean="0"/>
              <a:t>开始起始翻转</a:t>
            </a:r>
          </a:p>
          <a:p>
            <a:pPr>
              <a:buNone/>
            </a:pPr>
            <a:r>
              <a:rPr lang="en-US" b="1" dirty="0" smtClean="0"/>
              <a:t>                     0</a:t>
            </a:r>
            <a:r>
              <a:rPr lang="zh-CN" altLang="en-US" b="1" dirty="0" smtClean="0"/>
              <a:t>→</a:t>
            </a:r>
            <a:r>
              <a:rPr lang="en-US" b="1" dirty="0" smtClean="0"/>
              <a:t>01</a:t>
            </a:r>
            <a:r>
              <a:rPr lang="zh-CN" altLang="en-US" b="1" dirty="0" smtClean="0"/>
              <a:t>即</a:t>
            </a:r>
            <a:r>
              <a:rPr lang="en-US" altLang="zh-CN" b="1" dirty="0" smtClean="0"/>
              <a:t>—</a:t>
            </a:r>
            <a:r>
              <a:rPr lang="en-US" b="1" dirty="0" smtClean="0"/>
              <a:t> +</a:t>
            </a:r>
            <a:endParaRPr lang="zh-CN" altLang="en-US" b="1" dirty="0" smtClean="0"/>
          </a:p>
          <a:p>
            <a:pPr lvl="0">
              <a:buNone/>
            </a:pPr>
            <a:r>
              <a:rPr lang="en-US" b="1" dirty="0" smtClean="0"/>
              <a:t>4</a:t>
            </a:r>
            <a:r>
              <a:rPr lang="zh-CN" altLang="en-US" b="1" dirty="0" smtClean="0"/>
              <a:t>、</a:t>
            </a:r>
            <a:r>
              <a:rPr lang="en-US" b="1" dirty="0" smtClean="0"/>
              <a:t>CMI</a:t>
            </a:r>
            <a:r>
              <a:rPr lang="zh-CN" altLang="en-US" b="1" dirty="0" smtClean="0"/>
              <a:t>码</a:t>
            </a:r>
            <a:r>
              <a:rPr lang="en-US" b="1" dirty="0" smtClean="0"/>
              <a:t>  </a:t>
            </a:r>
            <a:endParaRPr lang="zh-CN" altLang="en-US" b="1" dirty="0" smtClean="0"/>
          </a:p>
          <a:p>
            <a:pPr>
              <a:buNone/>
            </a:pPr>
            <a:r>
              <a:rPr lang="en-US" b="1" dirty="0" smtClean="0"/>
              <a:t>                     1</a:t>
            </a:r>
            <a:r>
              <a:rPr lang="zh-CN" altLang="en-US" b="1" dirty="0" smtClean="0"/>
              <a:t>→交替</a:t>
            </a:r>
            <a:r>
              <a:rPr lang="en-US" b="1" dirty="0" smtClean="0"/>
              <a:t>++ </a:t>
            </a:r>
            <a:r>
              <a:rPr lang="en-US" altLang="zh-CN" b="1" dirty="0" smtClean="0"/>
              <a:t>——</a:t>
            </a:r>
            <a:r>
              <a:rPr lang="en-US" b="1" dirty="0" smtClean="0"/>
              <a:t> ++ </a:t>
            </a:r>
            <a:r>
              <a:rPr lang="en-US" altLang="zh-CN" b="1" dirty="0" smtClean="0"/>
              <a:t>——</a:t>
            </a:r>
          </a:p>
          <a:p>
            <a:pPr>
              <a:buNone/>
            </a:pPr>
            <a:r>
              <a:rPr lang="en-US" b="1" dirty="0" smtClean="0"/>
              <a:t>                     0 </a:t>
            </a:r>
            <a:r>
              <a:rPr lang="zh-CN" altLang="en-US" b="1" dirty="0" smtClean="0"/>
              <a:t>→</a:t>
            </a:r>
            <a:r>
              <a:rPr lang="en-US" b="1" dirty="0" smtClean="0"/>
              <a:t>0</a:t>
            </a:r>
            <a:r>
              <a:rPr lang="zh-CN" altLang="en-US" b="1" dirty="0" smtClean="0"/>
              <a:t>电平</a:t>
            </a:r>
          </a:p>
          <a:p>
            <a:pPr lvl="0">
              <a:buNone/>
            </a:pPr>
            <a:r>
              <a:rPr lang="en-US" b="1" dirty="0" smtClean="0"/>
              <a:t>5</a:t>
            </a:r>
            <a:r>
              <a:rPr lang="zh-CN" altLang="en-US" b="1" dirty="0" smtClean="0"/>
              <a:t>、</a:t>
            </a:r>
            <a:r>
              <a:rPr lang="en-US" b="1" dirty="0" smtClean="0"/>
              <a:t>AMI</a:t>
            </a:r>
            <a:r>
              <a:rPr lang="zh-CN" altLang="en-US" b="1" dirty="0" smtClean="0"/>
              <a:t>码</a:t>
            </a:r>
            <a:r>
              <a:rPr lang="en-US" b="1" dirty="0" smtClean="0"/>
              <a:t>       </a:t>
            </a:r>
            <a:r>
              <a:rPr lang="zh-CN" altLang="en-US" b="1" dirty="0" smtClean="0"/>
              <a:t>（三元码）</a:t>
            </a:r>
          </a:p>
          <a:p>
            <a:pPr>
              <a:buNone/>
            </a:pPr>
            <a:r>
              <a:rPr lang="en-US" b="1" dirty="0" smtClean="0"/>
              <a:t>                     1</a:t>
            </a:r>
            <a:r>
              <a:rPr lang="zh-CN" altLang="en-US" b="1" dirty="0" smtClean="0"/>
              <a:t>→极性正负交替</a:t>
            </a:r>
            <a:endParaRPr lang="zh-CN" altLang="en-US" b="1" dirty="0"/>
          </a:p>
        </p:txBody>
      </p:sp>
      <p:sp>
        <p:nvSpPr>
          <p:cNvPr id="5" name="左大括号 4"/>
          <p:cNvSpPr/>
          <p:nvPr/>
        </p:nvSpPr>
        <p:spPr>
          <a:xfrm>
            <a:off x="2357422" y="2714620"/>
            <a:ext cx="428628" cy="100013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左大括号 5"/>
          <p:cNvSpPr/>
          <p:nvPr/>
        </p:nvSpPr>
        <p:spPr>
          <a:xfrm>
            <a:off x="2357422" y="4071942"/>
            <a:ext cx="428628" cy="100013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左大括号 6"/>
          <p:cNvSpPr/>
          <p:nvPr/>
        </p:nvSpPr>
        <p:spPr>
          <a:xfrm>
            <a:off x="2571736" y="1357298"/>
            <a:ext cx="428628" cy="100013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左中括号 8"/>
          <p:cNvSpPr/>
          <p:nvPr/>
        </p:nvSpPr>
        <p:spPr>
          <a:xfrm>
            <a:off x="3714744" y="1785926"/>
            <a:ext cx="260033" cy="571504"/>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857232"/>
            <a:ext cx="8229600" cy="5643602"/>
          </a:xfrm>
        </p:spPr>
        <p:txBody>
          <a:bodyPr>
            <a:normAutofit/>
          </a:bodyPr>
          <a:lstStyle/>
          <a:p>
            <a:pPr lvl="0">
              <a:buNone/>
            </a:pPr>
            <a:r>
              <a:rPr lang="en-US" sz="2800" b="1" dirty="0" smtClean="0"/>
              <a:t>6</a:t>
            </a:r>
            <a:r>
              <a:rPr lang="zh-CN" altLang="en-US" sz="2800" b="1" dirty="0" smtClean="0"/>
              <a:t>、</a:t>
            </a:r>
            <a:r>
              <a:rPr lang="en-US" sz="2800" b="1" dirty="0" smtClean="0"/>
              <a:t>HDB3</a:t>
            </a:r>
            <a:r>
              <a:rPr lang="zh-CN" altLang="en-US" sz="2800" b="1" dirty="0" smtClean="0"/>
              <a:t>码</a:t>
            </a:r>
          </a:p>
          <a:p>
            <a:pPr>
              <a:buNone/>
            </a:pPr>
            <a:r>
              <a:rPr lang="zh-CN" altLang="en-US" sz="2800" b="1" dirty="0" smtClean="0"/>
              <a:t>编码</a:t>
            </a:r>
            <a:r>
              <a:rPr lang="zh-CN" altLang="en-US" sz="2800" dirty="0" smtClean="0"/>
              <a:t>：</a:t>
            </a:r>
          </a:p>
          <a:p>
            <a:pPr>
              <a:buNone/>
            </a:pPr>
            <a:r>
              <a:rPr lang="zh-CN" altLang="en-US" sz="2800" dirty="0" smtClean="0"/>
              <a:t>①找出四个连</a:t>
            </a:r>
            <a:r>
              <a:rPr lang="en-US" sz="2800" dirty="0" smtClean="0"/>
              <a:t>0</a:t>
            </a:r>
            <a:r>
              <a:rPr lang="zh-CN" altLang="en-US" sz="2800" dirty="0" smtClean="0"/>
              <a:t>组，最后一个</a:t>
            </a:r>
            <a:r>
              <a:rPr lang="en-US" sz="2800" dirty="0" smtClean="0"/>
              <a:t>0</a:t>
            </a:r>
            <a:r>
              <a:rPr lang="zh-CN" altLang="en-US" sz="2800" dirty="0" smtClean="0"/>
              <a:t>用代码</a:t>
            </a:r>
            <a:r>
              <a:rPr lang="en-US" sz="2800" dirty="0" smtClean="0"/>
              <a:t>V</a:t>
            </a:r>
            <a:r>
              <a:rPr lang="zh-CN" altLang="en-US" sz="2800" dirty="0" smtClean="0"/>
              <a:t>替换；</a:t>
            </a:r>
          </a:p>
          <a:p>
            <a:pPr>
              <a:buNone/>
            </a:pPr>
            <a:r>
              <a:rPr lang="zh-CN" altLang="en-US" sz="2800" dirty="0" smtClean="0"/>
              <a:t>②两个代码</a:t>
            </a:r>
            <a:r>
              <a:rPr lang="en-US" sz="2800" dirty="0" smtClean="0"/>
              <a:t>V</a:t>
            </a:r>
            <a:r>
              <a:rPr lang="zh-CN" altLang="en-US" sz="2800" dirty="0" smtClean="0"/>
              <a:t>中若有偶数个</a:t>
            </a:r>
            <a:r>
              <a:rPr lang="en-US" sz="2800" dirty="0" smtClean="0"/>
              <a:t>1</a:t>
            </a:r>
            <a:r>
              <a:rPr lang="zh-CN" altLang="en-US" sz="2800" dirty="0" smtClean="0"/>
              <a:t>，则后一个</a:t>
            </a:r>
            <a:r>
              <a:rPr lang="en-US" sz="2800" dirty="0" smtClean="0"/>
              <a:t>000V</a:t>
            </a:r>
            <a:r>
              <a:rPr lang="zh-CN" altLang="en-US" sz="2800" dirty="0" smtClean="0"/>
              <a:t>用代码</a:t>
            </a:r>
            <a:r>
              <a:rPr lang="en-US" sz="2800" dirty="0" smtClean="0"/>
              <a:t>B00V</a:t>
            </a:r>
            <a:r>
              <a:rPr lang="zh-CN" altLang="en-US" sz="2800" dirty="0" smtClean="0"/>
              <a:t>表示；</a:t>
            </a:r>
          </a:p>
          <a:p>
            <a:pPr>
              <a:buNone/>
            </a:pPr>
            <a:r>
              <a:rPr lang="zh-CN" altLang="en-US" sz="2800" dirty="0" smtClean="0"/>
              <a:t>③</a:t>
            </a:r>
            <a:r>
              <a:rPr lang="en-US" sz="2800" dirty="0" smtClean="0"/>
              <a:t>1</a:t>
            </a:r>
            <a:r>
              <a:rPr lang="zh-CN" altLang="en-US" sz="2800" dirty="0" smtClean="0"/>
              <a:t>和</a:t>
            </a:r>
            <a:r>
              <a:rPr lang="en-US" sz="2800" dirty="0" smtClean="0"/>
              <a:t>B</a:t>
            </a:r>
            <a:r>
              <a:rPr lang="zh-CN" altLang="en-US" sz="2800" dirty="0" smtClean="0"/>
              <a:t>极性正负交替，</a:t>
            </a:r>
            <a:r>
              <a:rPr lang="en-US" sz="2800" dirty="0" smtClean="0"/>
              <a:t>V</a:t>
            </a:r>
            <a:r>
              <a:rPr lang="zh-CN" altLang="en-US" sz="2800" dirty="0" smtClean="0"/>
              <a:t>极性正负交替，且</a:t>
            </a:r>
            <a:r>
              <a:rPr lang="en-US" sz="2800" dirty="0" smtClean="0"/>
              <a:t>V</a:t>
            </a:r>
            <a:r>
              <a:rPr lang="zh-CN" altLang="en-US" sz="2800" dirty="0" smtClean="0"/>
              <a:t>要与它前面的</a:t>
            </a:r>
            <a:r>
              <a:rPr lang="en-US" sz="2800" dirty="0" smtClean="0"/>
              <a:t>1</a:t>
            </a:r>
            <a:r>
              <a:rPr lang="zh-CN" altLang="en-US" sz="2800" dirty="0" smtClean="0"/>
              <a:t>或</a:t>
            </a:r>
            <a:r>
              <a:rPr lang="en-US" sz="2800" dirty="0" smtClean="0"/>
              <a:t>B</a:t>
            </a:r>
            <a:r>
              <a:rPr lang="zh-CN" altLang="en-US" sz="2800" dirty="0" smtClean="0"/>
              <a:t>极性相同</a:t>
            </a:r>
          </a:p>
          <a:p>
            <a:pPr>
              <a:buNone/>
            </a:pPr>
            <a:r>
              <a:rPr lang="zh-CN" altLang="en-US" sz="2800" b="1" dirty="0" smtClean="0"/>
              <a:t>译码</a:t>
            </a:r>
            <a:r>
              <a:rPr lang="zh-CN" altLang="en-US" sz="2800" dirty="0" smtClean="0"/>
              <a:t>：</a:t>
            </a:r>
          </a:p>
          <a:p>
            <a:pPr>
              <a:buNone/>
            </a:pPr>
            <a:r>
              <a:rPr lang="zh-CN" altLang="en-US" sz="2800" dirty="0" smtClean="0"/>
              <a:t>①找出相邻的极性相同的</a:t>
            </a:r>
            <a:r>
              <a:rPr lang="en-US" sz="2800" dirty="0" smtClean="0"/>
              <a:t>1</a:t>
            </a:r>
            <a:r>
              <a:rPr lang="zh-CN" altLang="en-US" sz="2800" dirty="0" smtClean="0"/>
              <a:t>，两个</a:t>
            </a:r>
            <a:r>
              <a:rPr lang="en-US" sz="2800" dirty="0" smtClean="0"/>
              <a:t>1</a:t>
            </a:r>
            <a:r>
              <a:rPr lang="zh-CN" altLang="en-US" sz="2800" dirty="0" smtClean="0"/>
              <a:t>中间有</a:t>
            </a:r>
            <a:r>
              <a:rPr lang="en-US" sz="2800" dirty="0" smtClean="0"/>
              <a:t>3</a:t>
            </a:r>
            <a:r>
              <a:rPr lang="zh-CN" altLang="en-US" sz="2800" dirty="0" smtClean="0"/>
              <a:t>个</a:t>
            </a:r>
            <a:r>
              <a:rPr lang="en-US" sz="2800" dirty="0" smtClean="0"/>
              <a:t>0</a:t>
            </a:r>
            <a:r>
              <a:rPr lang="zh-CN" altLang="en-US" sz="2800" dirty="0" smtClean="0"/>
              <a:t>，则为</a:t>
            </a:r>
            <a:r>
              <a:rPr lang="en-US" sz="2800" dirty="0" smtClean="0"/>
              <a:t>000V</a:t>
            </a:r>
            <a:r>
              <a:rPr lang="zh-CN" altLang="en-US" sz="2800" dirty="0" smtClean="0"/>
              <a:t>；若有两个</a:t>
            </a:r>
            <a:r>
              <a:rPr lang="en-US" sz="2800" dirty="0" smtClean="0"/>
              <a:t>0</a:t>
            </a:r>
            <a:r>
              <a:rPr lang="zh-CN" altLang="en-US" sz="2800" dirty="0" smtClean="0"/>
              <a:t>，则为</a:t>
            </a:r>
            <a:r>
              <a:rPr lang="en-US" sz="2800" dirty="0" smtClean="0"/>
              <a:t>B00V</a:t>
            </a:r>
            <a:r>
              <a:rPr lang="zh-CN" altLang="en-US" sz="2800" dirty="0" smtClean="0"/>
              <a:t>；</a:t>
            </a:r>
          </a:p>
          <a:p>
            <a:pPr>
              <a:buNone/>
            </a:pPr>
            <a:r>
              <a:rPr lang="zh-CN" altLang="en-US" sz="2800" dirty="0" smtClean="0"/>
              <a:t>②</a:t>
            </a:r>
            <a:r>
              <a:rPr lang="en-US" sz="2800" dirty="0" smtClean="0"/>
              <a:t>B</a:t>
            </a:r>
            <a:r>
              <a:rPr lang="zh-CN" altLang="en-US" sz="2800" dirty="0" smtClean="0"/>
              <a:t>和</a:t>
            </a:r>
            <a:r>
              <a:rPr lang="en-US" sz="2800" dirty="0" smtClean="0"/>
              <a:t>V</a:t>
            </a:r>
            <a:r>
              <a:rPr lang="zh-CN" altLang="en-US" sz="2800" dirty="0" smtClean="0"/>
              <a:t>还原为</a:t>
            </a:r>
            <a:r>
              <a:rPr lang="en-US" sz="2800" dirty="0" smtClean="0"/>
              <a:t>0</a:t>
            </a:r>
            <a:r>
              <a:rPr lang="zh-CN" altLang="en-US" sz="2800" dirty="0" smtClean="0"/>
              <a:t>，其余的</a:t>
            </a:r>
            <a:r>
              <a:rPr lang="en-US" sz="2800" dirty="0" smtClean="0"/>
              <a:t>1</a:t>
            </a:r>
            <a:r>
              <a:rPr lang="zh-CN" altLang="en-US" sz="2800" dirty="0" smtClean="0"/>
              <a:t>和</a:t>
            </a:r>
            <a:r>
              <a:rPr lang="en-US" sz="2800" dirty="0" smtClean="0"/>
              <a:t>0</a:t>
            </a:r>
            <a:r>
              <a:rPr lang="zh-CN" altLang="en-US" sz="2800" dirty="0" smtClean="0"/>
              <a:t>只需去掉极性。</a:t>
            </a:r>
          </a:p>
          <a:p>
            <a:pPr>
              <a:buNone/>
            </a:pPr>
            <a:endParaRPr lang="zh-CN" altLang="en-US" sz="2800" dirty="0"/>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42910" y="285728"/>
            <a:ext cx="8215370" cy="6072230"/>
          </a:xfrm>
        </p:spPr>
        <p:txBody>
          <a:bodyPr>
            <a:normAutofit/>
          </a:bodyPr>
          <a:lstStyle/>
          <a:p>
            <a:r>
              <a:rPr lang="en-US" b="1" dirty="0" smtClean="0"/>
              <a:t>3.2 </a:t>
            </a:r>
            <a:r>
              <a:rPr lang="zh-CN" altLang="en-US" b="1" dirty="0" smtClean="0"/>
              <a:t>基带传输系统</a:t>
            </a:r>
            <a:endParaRPr lang="en-US" altLang="zh-CN" b="1" dirty="0" smtClean="0"/>
          </a:p>
          <a:p>
            <a:endParaRPr lang="en-US" altLang="zh-CN" b="1" dirty="0" smtClean="0"/>
          </a:p>
          <a:p>
            <a:endParaRPr lang="en-US" altLang="zh-CN" b="1" dirty="0" smtClean="0"/>
          </a:p>
          <a:p>
            <a:endParaRPr lang="en-US" altLang="zh-CN" b="1" dirty="0" smtClean="0"/>
          </a:p>
          <a:p>
            <a:endParaRPr lang="en-US" altLang="zh-CN" b="1" dirty="0" smtClean="0"/>
          </a:p>
          <a:p>
            <a:endParaRPr lang="en-US" altLang="zh-CN" b="1" dirty="0" smtClean="0"/>
          </a:p>
          <a:p>
            <a:endParaRPr lang="en-US" altLang="zh-CN" b="1" dirty="0" smtClean="0"/>
          </a:p>
          <a:p>
            <a:endParaRPr lang="en-US" altLang="zh-CN" b="1" dirty="0" smtClean="0"/>
          </a:p>
          <a:p>
            <a:endParaRPr lang="en-US" altLang="zh-CN" b="1" dirty="0" smtClean="0"/>
          </a:p>
          <a:p>
            <a:endParaRPr lang="en-US" altLang="zh-CN" b="1" dirty="0" smtClean="0"/>
          </a:p>
          <a:p>
            <a:endParaRPr lang="en-US" altLang="zh-CN" b="1" dirty="0" smtClean="0"/>
          </a:p>
        </p:txBody>
      </p:sp>
      <p:graphicFrame>
        <p:nvGraphicFramePr>
          <p:cNvPr id="4" name="图示 3"/>
          <p:cNvGraphicFramePr/>
          <p:nvPr/>
        </p:nvGraphicFramePr>
        <p:xfrm>
          <a:off x="857224" y="1214422"/>
          <a:ext cx="7500990"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下箭头标注 4"/>
          <p:cNvSpPr/>
          <p:nvPr/>
        </p:nvSpPr>
        <p:spPr>
          <a:xfrm>
            <a:off x="3929058" y="3714752"/>
            <a:ext cx="1214446" cy="1214446"/>
          </a:xfrm>
          <a:prstGeom prst="downArrowCallou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r>
              <a:rPr lang="zh-CN" altLang="en-US" sz="2800" dirty="0" smtClean="0"/>
              <a:t>定时</a:t>
            </a:r>
            <a:endParaRPr lang="zh-CN" altLang="en-US" sz="28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00034" y="285728"/>
            <a:ext cx="8229600" cy="500066"/>
          </a:xfrm>
        </p:spPr>
        <p:txBody>
          <a:bodyPr>
            <a:normAutofit fontScale="90000"/>
          </a:bodyPr>
          <a:lstStyle/>
          <a:p>
            <a:r>
              <a:rPr lang="zh-CN" altLang="en-US" dirty="0" smtClean="0"/>
              <a:t>各阶段波形</a:t>
            </a:r>
            <a:endParaRPr lang="zh-CN" altLang="en-US" dirty="0"/>
          </a:p>
        </p:txBody>
      </p:sp>
      <p:pic>
        <p:nvPicPr>
          <p:cNvPr id="31746" name="Picture 2"/>
          <p:cNvPicPr>
            <a:picLocks noGrp="1" noChangeAspect="1" noChangeArrowheads="1"/>
          </p:cNvPicPr>
          <p:nvPr>
            <p:ph idx="1"/>
          </p:nvPr>
        </p:nvPicPr>
        <p:blipFill>
          <a:blip r:embed="rId2"/>
          <a:srcRect/>
          <a:stretch>
            <a:fillRect/>
          </a:stretch>
        </p:blipFill>
        <p:spPr bwMode="auto">
          <a:xfrm>
            <a:off x="928662" y="857256"/>
            <a:ext cx="7500991" cy="5786454"/>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214423"/>
            <a:ext cx="8229600" cy="714380"/>
          </a:xfrm>
        </p:spPr>
        <p:txBody>
          <a:bodyPr/>
          <a:lstStyle/>
          <a:p>
            <a:r>
              <a:rPr lang="en-US" altLang="zh-CN" sz="3200" dirty="0" smtClean="0"/>
              <a:t>1</a:t>
            </a:r>
            <a:r>
              <a:rPr lang="zh-CN" altLang="en-US" sz="3200" dirty="0" smtClean="0"/>
              <a:t>、码间串扰</a:t>
            </a:r>
            <a:endParaRPr lang="en-US" altLang="zh-CN" sz="3200" dirty="0" smtClean="0"/>
          </a:p>
          <a:p>
            <a:pPr>
              <a:buNone/>
            </a:pPr>
            <a:endParaRPr lang="zh-CN" altLang="en-US" dirty="0"/>
          </a:p>
        </p:txBody>
      </p:sp>
      <p:sp>
        <p:nvSpPr>
          <p:cNvPr id="3" name="标题 2"/>
          <p:cNvSpPr>
            <a:spLocks noGrp="1"/>
          </p:cNvSpPr>
          <p:nvPr>
            <p:ph type="title"/>
          </p:nvPr>
        </p:nvSpPr>
        <p:spPr/>
        <p:txBody>
          <a:bodyPr>
            <a:normAutofit fontScale="90000"/>
          </a:bodyPr>
          <a:lstStyle/>
          <a:p>
            <a:r>
              <a:rPr lang="en-US" dirty="0" smtClean="0"/>
              <a:t>3.2.1 </a:t>
            </a:r>
            <a:r>
              <a:rPr lang="zh-CN" altLang="en-US" dirty="0" smtClean="0"/>
              <a:t>数字基带信号传输的基本准则</a:t>
            </a:r>
            <a:endParaRPr lang="zh-CN" altLang="en-US" dirty="0"/>
          </a:p>
        </p:txBody>
      </p:sp>
      <p:pic>
        <p:nvPicPr>
          <p:cNvPr id="32771" name="Picture 3"/>
          <p:cNvPicPr>
            <a:picLocks noChangeAspect="1" noChangeArrowheads="1"/>
          </p:cNvPicPr>
          <p:nvPr/>
        </p:nvPicPr>
        <p:blipFill>
          <a:blip r:embed="rId2"/>
          <a:srcRect/>
          <a:stretch>
            <a:fillRect/>
          </a:stretch>
        </p:blipFill>
        <p:spPr bwMode="auto">
          <a:xfrm>
            <a:off x="1428728" y="2571744"/>
            <a:ext cx="6826297" cy="3071834"/>
          </a:xfrm>
          <a:prstGeom prst="rect">
            <a:avLst/>
          </a:prstGeom>
          <a:noFill/>
          <a:ln w="9525">
            <a:noFill/>
            <a:miter lim="800000"/>
            <a:headEnd/>
            <a:tailEnd/>
          </a:ln>
          <a:effectLst/>
        </p:spPr>
      </p:pic>
      <p:pic>
        <p:nvPicPr>
          <p:cNvPr id="32772" name="Picture 4"/>
          <p:cNvPicPr>
            <a:picLocks noChangeAspect="1" noChangeArrowheads="1"/>
          </p:cNvPicPr>
          <p:nvPr/>
        </p:nvPicPr>
        <p:blipFill>
          <a:blip r:embed="rId3"/>
          <a:srcRect/>
          <a:stretch>
            <a:fillRect/>
          </a:stretch>
        </p:blipFill>
        <p:spPr bwMode="auto">
          <a:xfrm>
            <a:off x="928662" y="2428868"/>
            <a:ext cx="7858180" cy="3114388"/>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diamond(in)">
                                      <p:cBhvr>
                                        <p:cTn id="7" dur="20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142876"/>
            <a:ext cx="8229600" cy="857232"/>
          </a:xfrm>
        </p:spPr>
        <p:txBody>
          <a:bodyPr>
            <a:normAutofit/>
          </a:bodyPr>
          <a:lstStyle/>
          <a:p>
            <a:pPr>
              <a:lnSpc>
                <a:spcPct val="170000"/>
              </a:lnSpc>
            </a:pPr>
            <a:r>
              <a:rPr lang="en-US" b="1" dirty="0" smtClean="0"/>
              <a:t>2</a:t>
            </a:r>
            <a:r>
              <a:rPr lang="zh-CN" altLang="en-US" b="1" dirty="0" smtClean="0"/>
              <a:t>．奈奎斯特第一准则</a:t>
            </a:r>
            <a:endParaRPr lang="zh-CN" altLang="en-US" dirty="0" smtClean="0"/>
          </a:p>
          <a:p>
            <a:endParaRPr lang="zh-CN" altLang="en-US" dirty="0"/>
          </a:p>
        </p:txBody>
      </p:sp>
      <p:pic>
        <p:nvPicPr>
          <p:cNvPr id="43010" name="Picture 2"/>
          <p:cNvPicPr>
            <a:picLocks noChangeAspect="1" noChangeArrowheads="1"/>
          </p:cNvPicPr>
          <p:nvPr/>
        </p:nvPicPr>
        <p:blipFill>
          <a:blip r:embed="rId2"/>
          <a:srcRect/>
          <a:stretch>
            <a:fillRect/>
          </a:stretch>
        </p:blipFill>
        <p:spPr bwMode="auto">
          <a:xfrm>
            <a:off x="500034" y="1000108"/>
            <a:ext cx="8286808" cy="2992051"/>
          </a:xfrm>
          <a:prstGeom prst="rect">
            <a:avLst/>
          </a:prstGeom>
          <a:noFill/>
          <a:ln w="9525">
            <a:noFill/>
            <a:miter lim="800000"/>
            <a:headEnd/>
            <a:tailEnd/>
          </a:ln>
          <a:effectLst/>
        </p:spPr>
      </p:pic>
      <p:pic>
        <p:nvPicPr>
          <p:cNvPr id="5" name="图片 4" descr="3-7.tif"/>
          <p:cNvPicPr>
            <a:picLocks noChangeAspect="1"/>
          </p:cNvPicPr>
          <p:nvPr/>
        </p:nvPicPr>
        <p:blipFill>
          <a:blip r:embed="rId3"/>
          <a:stretch>
            <a:fillRect/>
          </a:stretch>
        </p:blipFill>
        <p:spPr>
          <a:xfrm>
            <a:off x="1857356" y="3929066"/>
            <a:ext cx="5632614" cy="2928934"/>
          </a:xfrm>
          <a:prstGeom prst="rect">
            <a:avLst/>
          </a:prstGeom>
        </p:spPr>
      </p:pic>
      <p:pic>
        <p:nvPicPr>
          <p:cNvPr id="7169" name="Picture 1"/>
          <p:cNvPicPr>
            <a:picLocks noChangeAspect="1" noChangeArrowheads="1"/>
          </p:cNvPicPr>
          <p:nvPr/>
        </p:nvPicPr>
        <p:blipFill>
          <a:blip r:embed="rId4"/>
          <a:srcRect/>
          <a:stretch>
            <a:fillRect/>
          </a:stretch>
        </p:blipFill>
        <p:spPr bwMode="auto">
          <a:xfrm>
            <a:off x="1643042" y="4214818"/>
            <a:ext cx="6000792" cy="171451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 calcmode="lin" valueType="num">
                                      <p:cBhvr additive="base">
                                        <p:cTn id="7" dur="500" fill="hold"/>
                                        <p:tgtEl>
                                          <p:spTgt spid="7169"/>
                                        </p:tgtEl>
                                        <p:attrNameLst>
                                          <p:attrName>ppt_x</p:attrName>
                                        </p:attrNameLst>
                                      </p:cBhvr>
                                      <p:tavLst>
                                        <p:tav tm="0">
                                          <p:val>
                                            <p:strVal val="#ppt_x"/>
                                          </p:val>
                                        </p:tav>
                                        <p:tav tm="100000">
                                          <p:val>
                                            <p:strVal val="#ppt_x"/>
                                          </p:val>
                                        </p:tav>
                                      </p:tavLst>
                                    </p:anim>
                                    <p:anim calcmode="lin" valueType="num">
                                      <p:cBhvr additive="base">
                                        <p:cTn id="8" dur="500" fill="hold"/>
                                        <p:tgtEl>
                                          <p:spTgt spid="71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mph" presetSubtype="0" fill="hold" nodeType="afterEffect">
                                  <p:stCondLst>
                                    <p:cond delay="0"/>
                                  </p:stCondLst>
                                  <p:childTnLst>
                                    <p:animScale>
                                      <p:cBhvr>
                                        <p:cTn id="11" dur="2000" fill="hold"/>
                                        <p:tgtEl>
                                          <p:spTgt spid="716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85786" y="3429000"/>
            <a:ext cx="8015286" cy="2143140"/>
          </a:xfrm>
        </p:spPr>
        <p:txBody>
          <a:bodyPr/>
          <a:lstStyle/>
          <a:p>
            <a:pPr>
              <a:buNone/>
            </a:pPr>
            <a:r>
              <a:rPr lang="zh-CN" altLang="en-US" sz="3600" dirty="0" smtClean="0"/>
              <a:t>解：</a:t>
            </a:r>
            <a:r>
              <a:rPr lang="en-US" sz="3600" dirty="0" smtClean="0"/>
              <a:t>N=128   n=log</a:t>
            </a:r>
            <a:r>
              <a:rPr lang="en-US" sz="1600" dirty="0" smtClean="0"/>
              <a:t>2</a:t>
            </a:r>
            <a:r>
              <a:rPr lang="en-US" sz="3600" dirty="0" smtClean="0"/>
              <a:t>128=7</a:t>
            </a:r>
            <a:endParaRPr lang="zh-CN" altLang="en-US" sz="3600" dirty="0" smtClean="0"/>
          </a:p>
          <a:p>
            <a:pPr>
              <a:buNone/>
            </a:pPr>
            <a:r>
              <a:rPr lang="en-US" sz="3600" dirty="0" smtClean="0"/>
              <a:t>      </a:t>
            </a:r>
            <a:r>
              <a:rPr lang="en-US" sz="3600" dirty="0" err="1" smtClean="0"/>
              <a:t>Rb</a:t>
            </a:r>
            <a:r>
              <a:rPr lang="en-US" sz="3600" dirty="0" smtClean="0"/>
              <a:t>=8000×(7+1)=64KB</a:t>
            </a:r>
            <a:endParaRPr lang="zh-CN" altLang="en-US" sz="3600" dirty="0" smtClean="0"/>
          </a:p>
          <a:p>
            <a:pPr>
              <a:buNone/>
            </a:pPr>
            <a:r>
              <a:rPr lang="en-US" sz="3600" dirty="0" smtClean="0"/>
              <a:t>      B= </a:t>
            </a:r>
            <a:r>
              <a:rPr lang="en-US" sz="3600" dirty="0" err="1" smtClean="0"/>
              <a:t>Rb</a:t>
            </a:r>
            <a:r>
              <a:rPr lang="en-US" sz="3600" dirty="0" smtClean="0"/>
              <a:t>/2=32KHz</a:t>
            </a:r>
            <a:endParaRPr lang="zh-CN" altLang="en-US" sz="3600" dirty="0" smtClean="0"/>
          </a:p>
          <a:p>
            <a:endParaRPr lang="zh-CN" altLang="en-US" dirty="0"/>
          </a:p>
        </p:txBody>
      </p:sp>
      <p:sp>
        <p:nvSpPr>
          <p:cNvPr id="3" name="标题 2"/>
          <p:cNvSpPr>
            <a:spLocks noGrp="1"/>
          </p:cNvSpPr>
          <p:nvPr>
            <p:ph type="title"/>
          </p:nvPr>
        </p:nvSpPr>
        <p:spPr>
          <a:xfrm>
            <a:off x="500034" y="714356"/>
            <a:ext cx="8229600" cy="2011354"/>
          </a:xfrm>
        </p:spPr>
        <p:txBody>
          <a:bodyPr>
            <a:noAutofit/>
          </a:bodyPr>
          <a:lstStyle/>
          <a:p>
            <a:r>
              <a:rPr lang="zh-CN" altLang="en-US" sz="3200" dirty="0" smtClean="0"/>
              <a:t>例：单路话音信号的取样速率为</a:t>
            </a:r>
            <a:r>
              <a:rPr lang="en-US" sz="3200" dirty="0" smtClean="0"/>
              <a:t>8KHz</a:t>
            </a:r>
            <a:r>
              <a:rPr lang="zh-CN" altLang="en-US" sz="3200" dirty="0" smtClean="0"/>
              <a:t>，试问采用</a:t>
            </a:r>
            <a:r>
              <a:rPr lang="en-US" sz="3200" dirty="0" smtClean="0"/>
              <a:t>PCM</a:t>
            </a:r>
            <a:r>
              <a:rPr lang="zh-CN" altLang="en-US" sz="3200" dirty="0" smtClean="0"/>
              <a:t>传输系统，编码时正极性量化级数为</a:t>
            </a:r>
            <a:r>
              <a:rPr lang="en-US" sz="3200" dirty="0" smtClean="0"/>
              <a:t>128</a:t>
            </a:r>
            <a:r>
              <a:rPr lang="zh-CN" altLang="en-US" sz="3200" dirty="0" smtClean="0"/>
              <a:t>，并另加一个符号比特，求系统数码率及最小传输带宽？</a:t>
            </a:r>
            <a:endParaRPr lang="zh-CN" altLang="en-US" sz="32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ox(i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ox(i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428604"/>
            <a:ext cx="8229600" cy="2214578"/>
          </a:xfrm>
        </p:spPr>
        <p:txBody>
          <a:bodyPr>
            <a:normAutofit fontScale="92500" lnSpcReduction="10000"/>
          </a:bodyPr>
          <a:lstStyle/>
          <a:p>
            <a:r>
              <a:rPr lang="en-US" b="1" dirty="0" smtClean="0"/>
              <a:t>3</a:t>
            </a:r>
            <a:r>
              <a:rPr lang="zh-CN" altLang="en-US" b="1" dirty="0" smtClean="0"/>
              <a:t>．滚降低通幅频特性</a:t>
            </a:r>
            <a:endParaRPr lang="en-US" altLang="zh-CN" b="1" dirty="0" smtClean="0"/>
          </a:p>
          <a:p>
            <a:r>
              <a:rPr lang="zh-CN" altLang="en-US" dirty="0" smtClean="0"/>
              <a:t>       理想低通传输系统在码间干扰、频带利用率、取样判决点处信噪比等方面都能达到理想要求。然而理想低通特性是无法实现的，即实际传输中不可能有绝对理想的基带传输系统。这样，不得不降低频带利用率，采用具有奇对称滚降特性的低通滤波网络作为传输网络。</a:t>
            </a:r>
            <a:endParaRPr lang="en-US" altLang="zh-CN" b="1" dirty="0" smtClean="0"/>
          </a:p>
          <a:p>
            <a:endParaRPr lang="zh-CN" altLang="en-US" dirty="0"/>
          </a:p>
        </p:txBody>
      </p:sp>
      <p:pic>
        <p:nvPicPr>
          <p:cNvPr id="3" name="图片 2" descr="3-8.tif"/>
          <p:cNvPicPr>
            <a:picLocks noChangeAspect="1"/>
          </p:cNvPicPr>
          <p:nvPr/>
        </p:nvPicPr>
        <p:blipFill>
          <a:blip r:embed="rId2"/>
          <a:stretch>
            <a:fillRect/>
          </a:stretch>
        </p:blipFill>
        <p:spPr>
          <a:xfrm>
            <a:off x="1500166" y="1796710"/>
            <a:ext cx="6274856" cy="506129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71472" y="571480"/>
            <a:ext cx="8229600" cy="6143668"/>
          </a:xfrm>
        </p:spPr>
        <p:txBody>
          <a:bodyPr>
            <a:normAutofit/>
          </a:bodyPr>
          <a:lstStyle/>
          <a:p>
            <a:r>
              <a:rPr lang="en-US" b="1" dirty="0" smtClean="0"/>
              <a:t>3.1 </a:t>
            </a:r>
            <a:r>
              <a:rPr lang="zh-CN" altLang="en-US" b="1" dirty="0" smtClean="0"/>
              <a:t>数字基带信号</a:t>
            </a:r>
            <a:endParaRPr lang="zh-CN" altLang="en-US" dirty="0" smtClean="0"/>
          </a:p>
          <a:p>
            <a:r>
              <a:rPr lang="en-US" b="1" dirty="0" smtClean="0"/>
              <a:t>3.1.1 </a:t>
            </a:r>
            <a:r>
              <a:rPr lang="zh-CN" altLang="en-US" b="1" dirty="0" smtClean="0"/>
              <a:t>数字基带信号的波形</a:t>
            </a:r>
            <a:endParaRPr lang="zh-CN" altLang="en-US" dirty="0" smtClean="0"/>
          </a:p>
          <a:p>
            <a:r>
              <a:rPr lang="en-US" b="1" dirty="0" smtClean="0"/>
              <a:t>1</a:t>
            </a:r>
            <a:r>
              <a:rPr lang="zh-CN" altLang="en-US" b="1" dirty="0" smtClean="0"/>
              <a:t>．基带信号的基本概念：</a:t>
            </a:r>
            <a:r>
              <a:rPr lang="zh-CN" altLang="en-US" dirty="0" smtClean="0"/>
              <a:t>频谱从</a:t>
            </a:r>
            <a:r>
              <a:rPr lang="en-US" dirty="0" smtClean="0"/>
              <a:t>0</a:t>
            </a:r>
            <a:r>
              <a:rPr lang="zh-CN" altLang="en-US" dirty="0" smtClean="0"/>
              <a:t>开始的未经变换处理的信号称为数字基带信号。在数字传输中，基带处理的对象就是这样的信号。</a:t>
            </a:r>
            <a:endParaRPr lang="en-US" altLang="zh-CN" dirty="0" smtClean="0"/>
          </a:p>
          <a:p>
            <a:r>
              <a:rPr lang="en-US" b="1" dirty="0" smtClean="0"/>
              <a:t>2</a:t>
            </a:r>
            <a:r>
              <a:rPr lang="zh-CN" altLang="en-US" b="1" dirty="0" smtClean="0"/>
              <a:t>．</a:t>
            </a:r>
            <a:r>
              <a:rPr lang="zh-CN" altLang="en-US" b="1" u="sng" dirty="0" smtClean="0"/>
              <a:t>基带传输对传输信号的要求</a:t>
            </a:r>
            <a:endParaRPr lang="en-US" altLang="zh-CN" b="1" u="sng" dirty="0" smtClean="0"/>
          </a:p>
          <a:p>
            <a:pPr marL="624078" lvl="0" indent="-514350">
              <a:buFont typeface="+mj-ea"/>
              <a:buAutoNum type="circleNumDbPlain"/>
            </a:pPr>
            <a:r>
              <a:rPr lang="zh-CN" altLang="en-US" u="sng" dirty="0" smtClean="0"/>
              <a:t>频带利用率高</a:t>
            </a:r>
            <a:endParaRPr lang="en-US" altLang="zh-CN" u="sng" dirty="0" smtClean="0"/>
          </a:p>
          <a:p>
            <a:pPr marL="624078" lvl="0" indent="-514350">
              <a:buFont typeface="+mj-ea"/>
              <a:buAutoNum type="circleNumDbPlain"/>
            </a:pPr>
            <a:r>
              <a:rPr lang="zh-CN" altLang="en-US" u="sng" dirty="0" smtClean="0"/>
              <a:t>直流分量、低频分量和高频分量少</a:t>
            </a:r>
          </a:p>
          <a:p>
            <a:pPr marL="624078" lvl="0" indent="-514350">
              <a:buFont typeface="+mj-ea"/>
              <a:buAutoNum type="circleNumDbPlain"/>
            </a:pPr>
            <a:r>
              <a:rPr lang="zh-CN" altLang="en-US" u="sng" dirty="0" smtClean="0"/>
              <a:t>定时信息丰富</a:t>
            </a:r>
          </a:p>
          <a:p>
            <a:pPr marL="624078" lvl="0" indent="-514350">
              <a:buFont typeface="+mj-ea"/>
              <a:buAutoNum type="circleNumDbPlain"/>
            </a:pPr>
            <a:r>
              <a:rPr lang="zh-CN" altLang="en-US" u="sng" dirty="0" smtClean="0"/>
              <a:t>对信源具有透明性</a:t>
            </a:r>
          </a:p>
          <a:p>
            <a:pPr marL="624078" lvl="0" indent="-514350">
              <a:buFont typeface="+mj-ea"/>
              <a:buAutoNum type="circleNumDbPlain"/>
            </a:pPr>
            <a:r>
              <a:rPr lang="zh-CN" altLang="en-US" u="sng" dirty="0" smtClean="0"/>
              <a:t>频谱能量集中</a:t>
            </a:r>
          </a:p>
          <a:p>
            <a:pPr marL="624078" lvl="0" indent="-514350">
              <a:buFont typeface="+mj-ea"/>
              <a:buAutoNum type="circleNumDbPlain"/>
            </a:pPr>
            <a:r>
              <a:rPr lang="zh-CN" altLang="en-US" u="sng" dirty="0" smtClean="0"/>
              <a:t>抗干扰</a:t>
            </a:r>
          </a:p>
          <a:p>
            <a:pPr marL="624078" lvl="0" indent="-514350">
              <a:buFont typeface="+mj-ea"/>
              <a:buAutoNum type="circleNumDbPlain"/>
            </a:pPr>
            <a:r>
              <a:rPr lang="zh-CN" altLang="en-US" u="sng" dirty="0" smtClean="0"/>
              <a:t>电路简单成本低</a:t>
            </a:r>
          </a:p>
          <a:p>
            <a:endParaRPr lang="zh-CN" altLang="en-US" dirty="0" smtClean="0"/>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58" y="357166"/>
            <a:ext cx="8229600" cy="1928826"/>
          </a:xfrm>
        </p:spPr>
        <p:txBody>
          <a:bodyPr>
            <a:normAutofit fontScale="77500" lnSpcReduction="20000"/>
          </a:bodyPr>
          <a:lstStyle/>
          <a:p>
            <a:pPr>
              <a:lnSpc>
                <a:spcPct val="160000"/>
              </a:lnSpc>
            </a:pPr>
            <a:r>
              <a:rPr lang="zh-CN" altLang="en-US" dirty="0" smtClean="0"/>
              <a:t>     具有滚降特性的低通滤波网络，由于幅频特性在</a:t>
            </a:r>
            <a:r>
              <a:rPr lang="en-US" dirty="0" smtClean="0"/>
              <a:t> </a:t>
            </a:r>
            <a:r>
              <a:rPr lang="zh-CN" altLang="en-US" dirty="0" smtClean="0"/>
              <a:t>处呈平滑变化，所以容易实现。问题的关键是滚降低通滤波网络作为传输网络是否满足无码间干扰的条件，或者说，当滚降低通特性符合哪些要求时，可做到其输出波形在取样判决点无码间干扰。</a:t>
            </a:r>
          </a:p>
          <a:p>
            <a:endParaRPr lang="zh-CN" altLang="en-US" dirty="0"/>
          </a:p>
        </p:txBody>
      </p:sp>
      <p:pic>
        <p:nvPicPr>
          <p:cNvPr id="40961" name="Picture 1"/>
          <p:cNvPicPr>
            <a:picLocks noChangeAspect="1" noChangeArrowheads="1"/>
          </p:cNvPicPr>
          <p:nvPr/>
        </p:nvPicPr>
        <p:blipFill>
          <a:blip r:embed="rId2"/>
          <a:srcRect/>
          <a:stretch>
            <a:fillRect/>
          </a:stretch>
        </p:blipFill>
        <p:spPr bwMode="auto">
          <a:xfrm>
            <a:off x="285720" y="2357430"/>
            <a:ext cx="8630815" cy="3571900"/>
          </a:xfrm>
          <a:prstGeom prst="rect">
            <a:avLst/>
          </a:prstGeom>
          <a:noFill/>
          <a:ln w="9525">
            <a:noFill/>
            <a:miter lim="800000"/>
            <a:headEnd/>
            <a:tailEnd/>
          </a:ln>
          <a:effectLst/>
        </p:spPr>
      </p:pic>
      <p:sp>
        <p:nvSpPr>
          <p:cNvPr id="4" name="矩形 3"/>
          <p:cNvSpPr/>
          <p:nvPr/>
        </p:nvSpPr>
        <p:spPr>
          <a:xfrm>
            <a:off x="3071802" y="3857628"/>
            <a:ext cx="2428892" cy="928694"/>
          </a:xfrm>
          <a:prstGeom prst="rect">
            <a:avLst/>
          </a:prstGeom>
          <a:noFill/>
          <a:ln cmpd="thinThick">
            <a:solidFill>
              <a:srgbClr val="FF0000"/>
            </a:solidFill>
          </a:ln>
          <a:effectLst>
            <a:outerShdw blurRad="50800" dist="50800" dir="5400000" algn="ctr" rotWithShape="0">
              <a:schemeClr val="bg1"/>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燕尾形箭头 4"/>
          <p:cNvSpPr/>
          <p:nvPr/>
        </p:nvSpPr>
        <p:spPr>
          <a:xfrm rot="10800000">
            <a:off x="5715008" y="4214818"/>
            <a:ext cx="1071570" cy="214314"/>
          </a:xfrm>
          <a:prstGeom prst="notchedRightArrow">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TextBox 5"/>
          <p:cNvSpPr txBox="1"/>
          <p:nvPr/>
        </p:nvSpPr>
        <p:spPr>
          <a:xfrm>
            <a:off x="7000892" y="4000504"/>
            <a:ext cx="2143108" cy="523220"/>
          </a:xfrm>
          <a:prstGeom prst="rect">
            <a:avLst/>
          </a:prstGeom>
          <a:noFill/>
          <a:ln>
            <a:noFill/>
          </a:ln>
        </p:spPr>
        <p:txBody>
          <a:bodyPr wrap="square" rtlCol="0">
            <a:spAutoFit/>
          </a:bodyPr>
          <a:lstStyle/>
          <a:p>
            <a:r>
              <a:rPr lang="en-US" altLang="zh-CN" sz="2800" dirty="0" smtClean="0"/>
              <a:t>0 ≤ </a:t>
            </a:r>
            <a:r>
              <a:rPr lang="el-GR" altLang="zh-CN" sz="2800" dirty="0" smtClean="0"/>
              <a:t>α</a:t>
            </a:r>
            <a:r>
              <a:rPr lang="en-US" altLang="zh-CN" sz="2800" dirty="0" smtClean="0"/>
              <a:t> ≤ 1</a:t>
            </a:r>
            <a:endParaRPr lang="zh-CN" altLang="en-US" sz="2800" dirty="0"/>
          </a:p>
        </p:txBody>
      </p:sp>
      <p:sp>
        <p:nvSpPr>
          <p:cNvPr id="7" name="矩形 6"/>
          <p:cNvSpPr/>
          <p:nvPr/>
        </p:nvSpPr>
        <p:spPr>
          <a:xfrm>
            <a:off x="6929454" y="3857628"/>
            <a:ext cx="2000264" cy="714380"/>
          </a:xfrm>
          <a:prstGeom prst="rec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mph" presetSubtype="0" fill="hold" grpId="1" nodeType="afterEffect">
                                  <p:stCondLst>
                                    <p:cond delay="0"/>
                                  </p:stCondLst>
                                  <p:childTnLst>
                                    <p:animClr clrSpc="hsl">
                                      <p:cBhvr override="childStyle">
                                        <p:cTn id="11" dur="5000" fill="hold"/>
                                        <p:tgtEl>
                                          <p:spTgt spid="4"/>
                                        </p:tgtEl>
                                        <p:attrNameLst>
                                          <p:attrName>style.color</p:attrName>
                                        </p:attrNameLst>
                                      </p:cBhvr>
                                      <p:by>
                                        <p:hsl h="-7200000" s="0" l="0"/>
                                      </p:by>
                                    </p:animClr>
                                    <p:animClr clrSpc="hsl">
                                      <p:cBhvr>
                                        <p:cTn id="12" dur="5000" fill="hold"/>
                                        <p:tgtEl>
                                          <p:spTgt spid="4"/>
                                        </p:tgtEl>
                                        <p:attrNameLst>
                                          <p:attrName>fillcolor</p:attrName>
                                        </p:attrNameLst>
                                      </p:cBhvr>
                                      <p:by>
                                        <p:hsl h="-7200000" s="0" l="0"/>
                                      </p:by>
                                    </p:animClr>
                                    <p:animClr clrSpc="hsl">
                                      <p:cBhvr>
                                        <p:cTn id="13" dur="5000" fill="hold"/>
                                        <p:tgtEl>
                                          <p:spTgt spid="4"/>
                                        </p:tgtEl>
                                        <p:attrNameLst>
                                          <p:attrName>stroke.color</p:attrName>
                                        </p:attrNameLst>
                                      </p:cBhvr>
                                      <p:by>
                                        <p:hsl h="-7200000" s="0" l="0"/>
                                      </p:by>
                                    </p:animClr>
                                    <p:set>
                                      <p:cBhvr>
                                        <p:cTn id="14" dur="5000" fill="hold"/>
                                        <p:tgtEl>
                                          <p:spTgt spid="4"/>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22" presetClass="emph" presetSubtype="0" fill="hold" grpId="0" nodeType="afterEffect">
                                  <p:stCondLst>
                                    <p:cond delay="0"/>
                                  </p:stCondLst>
                                  <p:childTnLst>
                                    <p:animClr clrSpc="hsl">
                                      <p:cBhvr override="childStyle">
                                        <p:cTn id="33" dur="500" fill="hold"/>
                                        <p:tgtEl>
                                          <p:spTgt spid="7"/>
                                        </p:tgtEl>
                                        <p:attrNameLst>
                                          <p:attrName>style.color</p:attrName>
                                        </p:attrNameLst>
                                      </p:cBhvr>
                                      <p:by>
                                        <p:hsl h="-7200000" s="0" l="0"/>
                                      </p:by>
                                    </p:animClr>
                                    <p:animClr clrSpc="hsl">
                                      <p:cBhvr>
                                        <p:cTn id="34" dur="500" fill="hold"/>
                                        <p:tgtEl>
                                          <p:spTgt spid="7"/>
                                        </p:tgtEl>
                                        <p:attrNameLst>
                                          <p:attrName>fillcolor</p:attrName>
                                        </p:attrNameLst>
                                      </p:cBhvr>
                                      <p:by>
                                        <p:hsl h="-7200000" s="0" l="0"/>
                                      </p:by>
                                    </p:animClr>
                                    <p:animClr clrSpc="hsl">
                                      <p:cBhvr>
                                        <p:cTn id="35" dur="500" fill="hold"/>
                                        <p:tgtEl>
                                          <p:spTgt spid="7"/>
                                        </p:tgtEl>
                                        <p:attrNameLst>
                                          <p:attrName>stroke.color</p:attrName>
                                        </p:attrNameLst>
                                      </p:cBhvr>
                                      <p:by>
                                        <p:hsl h="-7200000" s="0" l="0"/>
                                      </p:by>
                                    </p:animClr>
                                    <p:set>
                                      <p:cBhvr>
                                        <p:cTn id="36" dur="500" fill="hold"/>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6" grpId="0"/>
      <p:bldP spid="7" grpId="0" animBg="1"/>
      <p:bldP spid="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357167"/>
            <a:ext cx="8229600" cy="2857520"/>
          </a:xfrm>
        </p:spPr>
        <p:txBody>
          <a:bodyPr>
            <a:normAutofit fontScale="85000" lnSpcReduction="10000"/>
          </a:bodyPr>
          <a:lstStyle/>
          <a:p>
            <a:r>
              <a:rPr lang="en-US" b="1" dirty="0" smtClean="0"/>
              <a:t>3.2.2 </a:t>
            </a:r>
            <a:r>
              <a:rPr lang="zh-CN" altLang="en-US" b="1" dirty="0" smtClean="0"/>
              <a:t>眼图</a:t>
            </a:r>
            <a:endParaRPr lang="zh-CN" altLang="en-US" dirty="0" smtClean="0"/>
          </a:p>
          <a:p>
            <a:r>
              <a:rPr lang="zh-CN" altLang="en-US" dirty="0" smtClean="0"/>
              <a:t>      在实际信道中，传输特性总是偏离理想情况。特别是信道特性不完全确定时，得不到定量分析方法。在实际工作中，常用示波器来观察接收信号波形以判决系统的传输质量，其方法是把示波器的扫描周期调整到码元间隔</a:t>
            </a:r>
            <a:r>
              <a:rPr lang="en-US" i="1" dirty="0" smtClean="0"/>
              <a:t>T</a:t>
            </a:r>
            <a:r>
              <a:rPr lang="en-US" dirty="0" smtClean="0"/>
              <a:t> </a:t>
            </a:r>
            <a:r>
              <a:rPr lang="zh-CN" altLang="en-US" dirty="0" smtClean="0"/>
              <a:t>的整数倍。在这种情况下，示波器荧光屏上就能显示出一种由多个随机码元波形所共同形成的稳定图形，类似于人眼，因此称为眼图。无码间干扰和有码间干扰基带信号的波形及眼图如下所示：</a:t>
            </a:r>
          </a:p>
          <a:p>
            <a:endParaRPr lang="zh-CN" altLang="en-US" dirty="0"/>
          </a:p>
        </p:txBody>
      </p:sp>
      <p:pic>
        <p:nvPicPr>
          <p:cNvPr id="3" name="图片 2" descr="3-9.tif"/>
          <p:cNvPicPr>
            <a:picLocks noChangeAspect="1"/>
          </p:cNvPicPr>
          <p:nvPr/>
        </p:nvPicPr>
        <p:blipFill>
          <a:blip r:embed="rId2"/>
          <a:stretch>
            <a:fillRect/>
          </a:stretch>
        </p:blipFill>
        <p:spPr>
          <a:xfrm>
            <a:off x="1857356" y="3286124"/>
            <a:ext cx="5626966" cy="3286148"/>
          </a:xfrm>
          <a:prstGeom prst="rect">
            <a:avLst/>
          </a:prstGeom>
        </p:spPr>
      </p:pic>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357166"/>
            <a:ext cx="8229600" cy="6357982"/>
          </a:xfrm>
        </p:spPr>
        <p:txBody>
          <a:bodyPr>
            <a:normAutofit fontScale="70000" lnSpcReduction="20000"/>
          </a:bodyPr>
          <a:lstStyle/>
          <a:p>
            <a:r>
              <a:rPr lang="zh-CN" altLang="en-US" dirty="0" smtClean="0"/>
              <a:t>为了分析符号间干扰和噪声对传输质量的影响，将眼图模型化，并指出它与系统性能的关系，如图所示：</a:t>
            </a:r>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从图中得到以下的分析：</a:t>
            </a:r>
          </a:p>
          <a:p>
            <a:r>
              <a:rPr lang="zh-CN" altLang="en-US" dirty="0" smtClean="0"/>
              <a:t>（</a:t>
            </a:r>
            <a:r>
              <a:rPr lang="en-US" dirty="0" smtClean="0"/>
              <a:t>1</a:t>
            </a:r>
            <a:r>
              <a:rPr lang="zh-CN" altLang="en-US" dirty="0" smtClean="0"/>
              <a:t>）对接收波形的最佳取样时刻应出现在眼的最张开处；</a:t>
            </a:r>
          </a:p>
          <a:p>
            <a:r>
              <a:rPr lang="zh-CN" altLang="en-US" dirty="0" smtClean="0"/>
              <a:t>（</a:t>
            </a:r>
            <a:r>
              <a:rPr lang="en-US" dirty="0" smtClean="0"/>
              <a:t>2</a:t>
            </a:r>
            <a:r>
              <a:rPr lang="zh-CN" altLang="en-US" dirty="0" smtClean="0"/>
              <a:t>）眼孔随取样时刻变化而改变其闭合的程度，表示系统对定时误差的灵敏度，也就是眼图上边（或下边）的两条人字形斜线收得越拢，灵敏度越高，对系统的影响越大；</a:t>
            </a:r>
          </a:p>
          <a:p>
            <a:r>
              <a:rPr lang="zh-CN" altLang="en-US" dirty="0" smtClean="0"/>
              <a:t>（</a:t>
            </a:r>
            <a:r>
              <a:rPr lang="en-US" dirty="0" smtClean="0"/>
              <a:t>3</a:t>
            </a:r>
            <a:r>
              <a:rPr lang="zh-CN" altLang="en-US" dirty="0" smtClean="0"/>
              <a:t>）噪声边际或噪声容限是由取样时刻（不一定是最佳时刻）距离判决门限最近的迹线到判决门限的距离所决定；</a:t>
            </a:r>
          </a:p>
          <a:p>
            <a:r>
              <a:rPr lang="zh-CN" altLang="en-US" dirty="0" smtClean="0"/>
              <a:t>（</a:t>
            </a:r>
            <a:r>
              <a:rPr lang="en-US" dirty="0" smtClean="0"/>
              <a:t>4</a:t>
            </a:r>
            <a:r>
              <a:rPr lang="zh-CN" altLang="en-US" dirty="0" smtClean="0"/>
              <a:t>）有些接收机的定时标准是从通过判决门限点的平均位置决定的，这时过判决门限点的失真越大，对定时标准的提取越不利；</a:t>
            </a:r>
          </a:p>
          <a:p>
            <a:r>
              <a:rPr lang="zh-CN" altLang="en-US" dirty="0" smtClean="0"/>
              <a:t>（</a:t>
            </a:r>
            <a:r>
              <a:rPr lang="en-US" dirty="0" smtClean="0"/>
              <a:t>5</a:t>
            </a:r>
            <a:r>
              <a:rPr lang="zh-CN" altLang="en-US" dirty="0" smtClean="0"/>
              <a:t>）眼图上、下横区中较高的高度代表最佳取样时刻的信号失真。</a:t>
            </a:r>
            <a:r>
              <a:rPr lang="en-US" dirty="0" smtClean="0"/>
              <a:t> </a:t>
            </a:r>
            <a:endParaRPr lang="zh-CN" altLang="en-US" dirty="0" smtClean="0"/>
          </a:p>
          <a:p>
            <a:r>
              <a:rPr lang="zh-CN" altLang="en-US" dirty="0" smtClean="0"/>
              <a:t>通过上述五个方面，可以掌握传输的基本质量。</a:t>
            </a:r>
          </a:p>
          <a:p>
            <a:endParaRPr lang="zh-CN" altLang="en-US" dirty="0"/>
          </a:p>
        </p:txBody>
      </p:sp>
      <p:pic>
        <p:nvPicPr>
          <p:cNvPr id="3" name="图片 2" descr="3-10.tif"/>
          <p:cNvPicPr>
            <a:picLocks noChangeAspect="1"/>
          </p:cNvPicPr>
          <p:nvPr/>
        </p:nvPicPr>
        <p:blipFill>
          <a:blip r:embed="rId2"/>
          <a:stretch>
            <a:fillRect/>
          </a:stretch>
        </p:blipFill>
        <p:spPr>
          <a:xfrm>
            <a:off x="1857356" y="1000108"/>
            <a:ext cx="5572164" cy="2428891"/>
          </a:xfrm>
          <a:prstGeom prst="rect">
            <a:avLst/>
          </a:prstGeom>
        </p:spPr>
      </p:pic>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42844" y="1785926"/>
            <a:ext cx="8858280" cy="4643470"/>
          </a:xfrm>
        </p:spPr>
        <p:txBody>
          <a:bodyPr>
            <a:noAutofit/>
          </a:bodyPr>
          <a:lstStyle/>
          <a:p>
            <a:r>
              <a:rPr lang="en-US" sz="3200" dirty="0" smtClean="0"/>
              <a:t>1.</a:t>
            </a:r>
            <a:r>
              <a:rPr lang="zh-CN" altLang="en-US" sz="3200" dirty="0" smtClean="0"/>
              <a:t>已知信息序列</a:t>
            </a:r>
            <a:r>
              <a:rPr lang="en-US" sz="3200" dirty="0" smtClean="0"/>
              <a:t>11000110</a:t>
            </a:r>
            <a:r>
              <a:rPr lang="zh-CN" altLang="en-US" sz="3200" dirty="0" smtClean="0"/>
              <a:t>，画出</a:t>
            </a:r>
            <a:r>
              <a:rPr lang="en-US" sz="3200" dirty="0" smtClean="0"/>
              <a:t>Miller</a:t>
            </a:r>
            <a:r>
              <a:rPr lang="zh-CN" altLang="en-US" sz="3200" dirty="0" smtClean="0"/>
              <a:t>码、</a:t>
            </a:r>
            <a:r>
              <a:rPr lang="en-US" sz="3200" dirty="0" smtClean="0"/>
              <a:t>CMI</a:t>
            </a:r>
            <a:r>
              <a:rPr lang="zh-CN" altLang="en-US" sz="3200" dirty="0" smtClean="0"/>
              <a:t>码和传号差分波形？</a:t>
            </a:r>
          </a:p>
          <a:p>
            <a:r>
              <a:rPr lang="en-US" sz="3200" dirty="0" smtClean="0"/>
              <a:t>2.</a:t>
            </a:r>
            <a:r>
              <a:rPr lang="zh-CN" altLang="en-US" sz="3200" dirty="0" smtClean="0"/>
              <a:t>已知信息序列为</a:t>
            </a:r>
            <a:r>
              <a:rPr lang="en-US" sz="3200" dirty="0" smtClean="0"/>
              <a:t>1000010100001100001</a:t>
            </a:r>
            <a:r>
              <a:rPr lang="zh-CN" altLang="en-US" sz="3200" dirty="0" smtClean="0"/>
              <a:t>，写出</a:t>
            </a:r>
            <a:r>
              <a:rPr lang="en-US" sz="3200" dirty="0" smtClean="0"/>
              <a:t>AMI</a:t>
            </a:r>
            <a:r>
              <a:rPr lang="zh-CN" altLang="en-US" sz="3200" dirty="0" smtClean="0"/>
              <a:t>码和</a:t>
            </a:r>
            <a:r>
              <a:rPr lang="en-US" sz="3200" dirty="0" smtClean="0"/>
              <a:t>HDB3</a:t>
            </a:r>
            <a:r>
              <a:rPr lang="zh-CN" altLang="en-US" sz="3200" dirty="0" smtClean="0"/>
              <a:t>码？</a:t>
            </a:r>
          </a:p>
          <a:p>
            <a:r>
              <a:rPr lang="en-US" sz="3200" dirty="0" smtClean="0"/>
              <a:t>3.</a:t>
            </a:r>
            <a:r>
              <a:rPr lang="zh-CN" altLang="en-US" sz="3200" dirty="0" smtClean="0"/>
              <a:t>已知</a:t>
            </a:r>
            <a:r>
              <a:rPr lang="en-US" sz="3200" dirty="0" smtClean="0"/>
              <a:t>HDB3</a:t>
            </a:r>
            <a:r>
              <a:rPr lang="zh-CN" altLang="en-US" sz="3200" dirty="0" smtClean="0"/>
              <a:t>码，还原原信息序列</a:t>
            </a:r>
          </a:p>
          <a:p>
            <a:r>
              <a:rPr lang="en-US" sz="3200" dirty="0" smtClean="0"/>
              <a:t>1</a:t>
            </a:r>
            <a:r>
              <a:rPr lang="zh-CN" altLang="en-US" sz="3200" dirty="0" smtClean="0"/>
              <a:t>）</a:t>
            </a:r>
            <a:r>
              <a:rPr lang="en-US" sz="3200" dirty="0" smtClean="0"/>
              <a:t>+100-1000-1+100+100-1+1</a:t>
            </a:r>
            <a:endParaRPr lang="zh-CN" altLang="en-US" sz="3200" dirty="0" smtClean="0"/>
          </a:p>
          <a:p>
            <a:r>
              <a:rPr lang="en-US" sz="3200" dirty="0" smtClean="0"/>
              <a:t>2</a:t>
            </a:r>
            <a:r>
              <a:rPr lang="zh-CN" altLang="en-US" sz="3200" dirty="0" smtClean="0"/>
              <a:t>）</a:t>
            </a:r>
            <a:r>
              <a:rPr lang="en-US" sz="3200" dirty="0" smtClean="0"/>
              <a:t>+1000-1+1000+1000-1+1-100-1</a:t>
            </a:r>
            <a:endParaRPr lang="zh-CN" altLang="en-US" sz="3200" dirty="0"/>
          </a:p>
        </p:txBody>
      </p:sp>
      <p:sp>
        <p:nvSpPr>
          <p:cNvPr id="3" name="标题 2"/>
          <p:cNvSpPr>
            <a:spLocks noGrp="1"/>
          </p:cNvSpPr>
          <p:nvPr>
            <p:ph type="title"/>
          </p:nvPr>
        </p:nvSpPr>
        <p:spPr>
          <a:xfrm>
            <a:off x="500034" y="714356"/>
            <a:ext cx="8229600" cy="928694"/>
          </a:xfrm>
        </p:spPr>
        <p:txBody>
          <a:bodyPr/>
          <a:lstStyle/>
          <a:p>
            <a:r>
              <a:rPr lang="zh-CN" altLang="en-US" dirty="0" smtClean="0"/>
              <a:t>练习</a:t>
            </a:r>
            <a:endParaRPr lang="zh-CN" altLang="en-US" dirty="0"/>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000100" y="1142984"/>
            <a:ext cx="7429552" cy="4572032"/>
          </a:xfrm>
        </p:spPr>
        <p:txBody>
          <a:bodyPr>
            <a:normAutofit/>
          </a:bodyPr>
          <a:lstStyle/>
          <a:p>
            <a:pPr>
              <a:lnSpc>
                <a:spcPct val="150000"/>
              </a:lnSpc>
            </a:pPr>
            <a:r>
              <a:rPr lang="en-US" sz="3600" b="1" dirty="0" smtClean="0"/>
              <a:t>3</a:t>
            </a:r>
            <a:r>
              <a:rPr lang="zh-CN" altLang="en-US" sz="3600" b="1" dirty="0" smtClean="0"/>
              <a:t>．</a:t>
            </a:r>
            <a:r>
              <a:rPr lang="zh-CN" altLang="en-US" sz="3600" b="1" u="sng" dirty="0" smtClean="0"/>
              <a:t>数字基带信号的波形</a:t>
            </a:r>
            <a:endParaRPr lang="zh-CN" altLang="en-US" sz="3600" u="sng" dirty="0" smtClean="0"/>
          </a:p>
          <a:p>
            <a:pPr>
              <a:lnSpc>
                <a:spcPct val="150000"/>
              </a:lnSpc>
            </a:pPr>
            <a:r>
              <a:rPr lang="zh-CN" altLang="en-US" sz="3600" u="sng" dirty="0" smtClean="0"/>
              <a:t>（</a:t>
            </a:r>
            <a:r>
              <a:rPr lang="en-US" sz="3600" u="sng" dirty="0" smtClean="0"/>
              <a:t>1</a:t>
            </a:r>
            <a:r>
              <a:rPr lang="zh-CN" altLang="en-US" sz="3600" u="sng" dirty="0" smtClean="0"/>
              <a:t>）单极性不归零信号</a:t>
            </a:r>
            <a:r>
              <a:rPr lang="en-US" sz="3600" u="sng" dirty="0" smtClean="0"/>
              <a:t> (NRZ)</a:t>
            </a:r>
          </a:p>
          <a:p>
            <a:pPr>
              <a:lnSpc>
                <a:spcPct val="150000"/>
              </a:lnSpc>
            </a:pPr>
            <a:r>
              <a:rPr lang="zh-CN" altLang="en-US" sz="3600" u="sng" dirty="0" smtClean="0"/>
              <a:t>（</a:t>
            </a:r>
            <a:r>
              <a:rPr lang="en-US" sz="3600" u="sng" dirty="0" smtClean="0"/>
              <a:t>2</a:t>
            </a:r>
            <a:r>
              <a:rPr lang="zh-CN" altLang="en-US" sz="3600" u="sng" dirty="0" smtClean="0"/>
              <a:t>）单极性归零信号</a:t>
            </a:r>
            <a:r>
              <a:rPr lang="en-US" sz="3600" u="sng" dirty="0" smtClean="0"/>
              <a:t>(RZ)</a:t>
            </a:r>
            <a:endParaRPr lang="zh-CN" altLang="en-US" sz="3600" u="sng" dirty="0" smtClean="0"/>
          </a:p>
          <a:p>
            <a:pPr>
              <a:lnSpc>
                <a:spcPct val="150000"/>
              </a:lnSpc>
            </a:pPr>
            <a:r>
              <a:rPr lang="zh-CN" altLang="en-US" sz="3600" u="sng" dirty="0" smtClean="0"/>
              <a:t>（</a:t>
            </a:r>
            <a:r>
              <a:rPr lang="en-US" sz="3600" u="sng" dirty="0" smtClean="0"/>
              <a:t>3</a:t>
            </a:r>
            <a:r>
              <a:rPr lang="zh-CN" altLang="en-US" sz="3600" u="sng" dirty="0" smtClean="0"/>
              <a:t>）双极性不归零信号</a:t>
            </a:r>
            <a:r>
              <a:rPr lang="en-US" sz="3600" u="sng" dirty="0" smtClean="0"/>
              <a:t>(Bi-NRZ)</a:t>
            </a:r>
            <a:endParaRPr lang="zh-CN" altLang="en-US" sz="3600" u="sng" dirty="0" smtClean="0"/>
          </a:p>
          <a:p>
            <a:pPr>
              <a:lnSpc>
                <a:spcPct val="150000"/>
              </a:lnSpc>
            </a:pPr>
            <a:r>
              <a:rPr lang="zh-CN" altLang="en-US" sz="3600" u="sng" dirty="0" smtClean="0"/>
              <a:t>（</a:t>
            </a:r>
            <a:r>
              <a:rPr lang="en-US" sz="3600" u="sng" dirty="0" smtClean="0"/>
              <a:t>4</a:t>
            </a:r>
            <a:r>
              <a:rPr lang="zh-CN" altLang="en-US" sz="3600" u="sng" dirty="0" smtClean="0"/>
              <a:t>）双极性归零信号</a:t>
            </a:r>
            <a:r>
              <a:rPr lang="en-US" sz="3600" u="sng" dirty="0" smtClean="0"/>
              <a:t>(Bi-RZ)</a:t>
            </a:r>
            <a:endParaRPr lang="en-US" altLang="zh-CN" sz="3600" u="sng" dirty="0" smtClean="0"/>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descr="3-1.tif"/>
          <p:cNvPicPr>
            <a:picLocks noGrp="1" noChangeAspect="1"/>
          </p:cNvPicPr>
          <p:nvPr>
            <p:ph idx="1"/>
          </p:nvPr>
        </p:nvPicPr>
        <p:blipFill>
          <a:blip r:embed="rId2"/>
          <a:srcRect r="22881" b="36964"/>
          <a:stretch>
            <a:fillRect/>
          </a:stretch>
        </p:blipFill>
        <p:spPr>
          <a:xfrm>
            <a:off x="500066" y="714355"/>
            <a:ext cx="8540300" cy="5286413"/>
          </a:xfrm>
        </p:spPr>
      </p:pic>
      <p:cxnSp>
        <p:nvCxnSpPr>
          <p:cNvPr id="5" name="直接连接符 4"/>
          <p:cNvCxnSpPr/>
          <p:nvPr/>
        </p:nvCxnSpPr>
        <p:spPr>
          <a:xfrm rot="5400000">
            <a:off x="-1678825" y="3464719"/>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5400000">
            <a:off x="-1249403"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820775"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417865"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12032"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773721"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1179489"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1582399"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965307"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2393935" y="3535363"/>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2796845"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3179753" y="3535363"/>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3608381"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393671" y="3463925"/>
            <a:ext cx="607223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1071538" y="1928802"/>
            <a:ext cx="28575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rot="10800000">
            <a:off x="1785918" y="1928802"/>
            <a:ext cx="21431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285852" y="1538575"/>
            <a:ext cx="571504" cy="461665"/>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altLang="zh-CN" sz="2400" dirty="0" smtClean="0"/>
              <a:t>Ts</a:t>
            </a:r>
            <a:endParaRPr lang="zh-CN" altLang="en-US" sz="2400" dirty="0"/>
          </a:p>
        </p:txBody>
      </p:sp>
      <p:cxnSp>
        <p:nvCxnSpPr>
          <p:cNvPr id="26" name="直接箭头连接符 25"/>
          <p:cNvCxnSpPr/>
          <p:nvPr/>
        </p:nvCxnSpPr>
        <p:spPr>
          <a:xfrm flipV="1">
            <a:off x="1037250" y="1500174"/>
            <a:ext cx="5963642" cy="2127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V="1">
            <a:off x="1000100" y="2621910"/>
            <a:ext cx="6143668" cy="21272"/>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1000100" y="3666174"/>
            <a:ext cx="6072230" cy="285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1000100" y="5214950"/>
            <a:ext cx="6215106"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rot="16200000" flipV="1">
            <a:off x="-1678825" y="3036091"/>
            <a:ext cx="5286412" cy="7143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1071538" y="2357430"/>
            <a:ext cx="28575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rot="10800000">
            <a:off x="1571604" y="2357430"/>
            <a:ext cx="21431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1357290" y="2571745"/>
            <a:ext cx="285752" cy="461665"/>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altLang="zh-CN" sz="2400" dirty="0" smtClean="0"/>
              <a:t>τ</a:t>
            </a:r>
            <a:endParaRPr lang="zh-CN" altLang="en-US" sz="2400" dirty="0"/>
          </a:p>
        </p:txBody>
      </p:sp>
      <p:sp>
        <p:nvSpPr>
          <p:cNvPr id="49" name="TextBox 48"/>
          <p:cNvSpPr txBox="1"/>
          <p:nvPr/>
        </p:nvSpPr>
        <p:spPr>
          <a:xfrm>
            <a:off x="6929454" y="0"/>
            <a:ext cx="1857388" cy="954107"/>
          </a:xfrm>
          <a:prstGeom prst="rect">
            <a:avLst/>
          </a:prstGeom>
          <a:noFill/>
        </p:spPr>
        <p:txBody>
          <a:bodyPr wrap="square" rtlCol="0">
            <a:spAutoFit/>
          </a:bodyPr>
          <a:lstStyle/>
          <a:p>
            <a:r>
              <a:rPr lang="zh-CN" altLang="en-US" sz="2800" dirty="0" smtClean="0"/>
              <a:t>占空比</a:t>
            </a:r>
            <a:r>
              <a:rPr lang="el-GR" altLang="zh-CN" sz="2800" dirty="0" smtClean="0"/>
              <a:t>τ</a:t>
            </a:r>
            <a:r>
              <a:rPr lang="en-US" altLang="zh-CN" sz="2800" dirty="0" smtClean="0"/>
              <a:t>/Ts</a:t>
            </a:r>
            <a:endParaRPr lang="zh-CN" altLang="en-US" sz="28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fill="hold"/>
                                        <p:tgtEl>
                                          <p:spTgt spid="23"/>
                                        </p:tgtEl>
                                        <p:attrNameLst>
                                          <p:attrName>ppt_x</p:attrName>
                                        </p:attrNameLst>
                                      </p:cBhvr>
                                      <p:tavLst>
                                        <p:tav tm="0">
                                          <p:val>
                                            <p:strVal val="#ppt_x"/>
                                          </p:val>
                                        </p:tav>
                                        <p:tav tm="100000">
                                          <p:val>
                                            <p:strVal val="#ppt_x"/>
                                          </p:val>
                                        </p:tav>
                                      </p:tavLst>
                                    </p:anim>
                                    <p:anim calcmode="lin" valueType="num">
                                      <p:cBhvr additive="base">
                                        <p:cTn id="70" dur="500" fill="hold"/>
                                        <p:tgtEl>
                                          <p:spTgt spid="23"/>
                                        </p:tgtEl>
                                        <p:attrNameLst>
                                          <p:attrName>ppt_y</p:attrName>
                                        </p:attrNameLst>
                                      </p:cBhvr>
                                      <p:tavLst>
                                        <p:tav tm="0">
                                          <p:val>
                                            <p:strVal val="1+#ppt_h/2"/>
                                          </p:val>
                                        </p:tav>
                                        <p:tav tm="100000">
                                          <p:val>
                                            <p:strVal val="#ppt_y"/>
                                          </p:val>
                                        </p:tav>
                                      </p:tavLst>
                                    </p:anim>
                                  </p:childTnLst>
                                </p:cTn>
                              </p:par>
                            </p:childTnLst>
                          </p:cTn>
                        </p:par>
                        <p:par>
                          <p:cTn id="71" fill="hold">
                            <p:stCondLst>
                              <p:cond delay="500"/>
                            </p:stCondLst>
                            <p:childTnLst>
                              <p:par>
                                <p:cTn id="72" presetID="2" presetClass="entr" presetSubtype="8"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2000" fill="hold"/>
                                        <p:tgtEl>
                                          <p:spTgt spid="24"/>
                                        </p:tgtEl>
                                        <p:attrNameLst>
                                          <p:attrName>ppt_x</p:attrName>
                                        </p:attrNameLst>
                                      </p:cBhvr>
                                      <p:tavLst>
                                        <p:tav tm="0">
                                          <p:val>
                                            <p:strVal val="0-#ppt_w/2"/>
                                          </p:val>
                                        </p:tav>
                                        <p:tav tm="100000">
                                          <p:val>
                                            <p:strVal val="#ppt_x"/>
                                          </p:val>
                                        </p:tav>
                                      </p:tavLst>
                                    </p:anim>
                                    <p:anim calcmode="lin" valueType="num">
                                      <p:cBhvr additive="base">
                                        <p:cTn id="75" dur="20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nodeType="click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additive="base">
                                        <p:cTn id="80" dur="500" fill="hold"/>
                                        <p:tgtEl>
                                          <p:spTgt spid="41"/>
                                        </p:tgtEl>
                                        <p:attrNameLst>
                                          <p:attrName>ppt_x</p:attrName>
                                        </p:attrNameLst>
                                      </p:cBhvr>
                                      <p:tavLst>
                                        <p:tav tm="0">
                                          <p:val>
                                            <p:strVal val="#ppt_x"/>
                                          </p:val>
                                        </p:tav>
                                        <p:tav tm="100000">
                                          <p:val>
                                            <p:strVal val="#ppt_x"/>
                                          </p:val>
                                        </p:tav>
                                      </p:tavLst>
                                    </p:anim>
                                    <p:anim calcmode="lin" valueType="num">
                                      <p:cBhvr additive="base">
                                        <p:cTn id="81" dur="500" fill="hold"/>
                                        <p:tgtEl>
                                          <p:spTgt spid="41"/>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fill="hold"/>
                                        <p:tgtEl>
                                          <p:spTgt spid="42"/>
                                        </p:tgtEl>
                                        <p:attrNameLst>
                                          <p:attrName>ppt_x</p:attrName>
                                        </p:attrNameLst>
                                      </p:cBhvr>
                                      <p:tavLst>
                                        <p:tav tm="0">
                                          <p:val>
                                            <p:strVal val="#ppt_x"/>
                                          </p:val>
                                        </p:tav>
                                        <p:tav tm="100000">
                                          <p:val>
                                            <p:strVal val="#ppt_x"/>
                                          </p:val>
                                        </p:tav>
                                      </p:tavLst>
                                    </p:anim>
                                    <p:anim calcmode="lin" valueType="num">
                                      <p:cBhvr additive="base">
                                        <p:cTn id="85" dur="500" fill="hold"/>
                                        <p:tgtEl>
                                          <p:spTgt spid="42"/>
                                        </p:tgtEl>
                                        <p:attrNameLst>
                                          <p:attrName>ppt_y</p:attrName>
                                        </p:attrNameLst>
                                      </p:cBhvr>
                                      <p:tavLst>
                                        <p:tav tm="0">
                                          <p:val>
                                            <p:strVal val="1+#ppt_h/2"/>
                                          </p:val>
                                        </p:tav>
                                        <p:tav tm="100000">
                                          <p:val>
                                            <p:strVal val="#ppt_y"/>
                                          </p:val>
                                        </p:tav>
                                      </p:tavLst>
                                    </p:anim>
                                  </p:childTnLst>
                                </p:cTn>
                              </p:par>
                            </p:childTnLst>
                          </p:cTn>
                        </p:par>
                        <p:par>
                          <p:cTn id="86" fill="hold">
                            <p:stCondLst>
                              <p:cond delay="500"/>
                            </p:stCondLst>
                            <p:childTnLst>
                              <p:par>
                                <p:cTn id="87" presetID="2" presetClass="entr" presetSubtype="8"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2000" fill="hold"/>
                                        <p:tgtEl>
                                          <p:spTgt spid="48"/>
                                        </p:tgtEl>
                                        <p:attrNameLst>
                                          <p:attrName>ppt_x</p:attrName>
                                        </p:attrNameLst>
                                      </p:cBhvr>
                                      <p:tavLst>
                                        <p:tav tm="0">
                                          <p:val>
                                            <p:strVal val="0-#ppt_w/2"/>
                                          </p:val>
                                        </p:tav>
                                        <p:tav tm="100000">
                                          <p:val>
                                            <p:strVal val="#ppt_x"/>
                                          </p:val>
                                        </p:tav>
                                      </p:tavLst>
                                    </p:anim>
                                    <p:anim calcmode="lin" valueType="num">
                                      <p:cBhvr additive="base">
                                        <p:cTn id="90" dur="20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blinds(horizontal)">
                                      <p:cBhvr>
                                        <p:cTn id="95" dur="500"/>
                                        <p:tgtEl>
                                          <p:spTgt spid="49"/>
                                        </p:tgtEl>
                                      </p:cBhvr>
                                    </p:animEffect>
                                  </p:childTnLst>
                                </p:cTn>
                              </p:par>
                            </p:childTnLst>
                          </p:cTn>
                        </p:par>
                      </p:childTnLst>
                    </p:cTn>
                  </p:par>
                  <p:par>
                    <p:cTn id="96" fill="hold">
                      <p:stCondLst>
                        <p:cond delay="indefinite"/>
                      </p:stCondLst>
                      <p:childTnLst>
                        <p:par>
                          <p:cTn id="97" fill="hold">
                            <p:stCondLst>
                              <p:cond delay="0"/>
                            </p:stCondLst>
                            <p:childTnLst>
                              <p:par>
                                <p:cTn id="98" presetID="35" presetClass="path" presetSubtype="0" accel="50000" decel="50000" fill="hold" grpId="1" nodeType="clickEffect">
                                  <p:stCondLst>
                                    <p:cond delay="0"/>
                                  </p:stCondLst>
                                  <p:childTnLst>
                                    <p:animMotion origin="layout" path="M -0.03645 0.03149 L -0.76372 0.16806 " pathEditMode="relative" rAng="0" ptsTypes="AA">
                                      <p:cBhvr>
                                        <p:cTn id="99" dur="2000" fill="hold"/>
                                        <p:tgtEl>
                                          <p:spTgt spid="49"/>
                                        </p:tgtEl>
                                        <p:attrNameLst>
                                          <p:attrName>ppt_x</p:attrName>
                                          <p:attrName>ppt_y</p:attrName>
                                        </p:attrNameLst>
                                      </p:cBhvr>
                                      <p:rCtr x="-364" y="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8" grpId="0" animBg="1"/>
      <p:bldP spid="49" grpId="0"/>
      <p:bldP spid="4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857232"/>
            <a:ext cx="8229600" cy="2000264"/>
          </a:xfrm>
        </p:spPr>
        <p:txBody>
          <a:bodyPr>
            <a:normAutofit/>
          </a:bodyPr>
          <a:lstStyle/>
          <a:p>
            <a:r>
              <a:rPr lang="zh-CN" altLang="en-US" sz="2800" dirty="0" smtClean="0"/>
              <a:t>（</a:t>
            </a:r>
            <a:r>
              <a:rPr lang="en-US" sz="2800" dirty="0" smtClean="0"/>
              <a:t>5</a:t>
            </a:r>
            <a:r>
              <a:rPr lang="zh-CN" altLang="en-US" sz="2800" dirty="0" smtClean="0"/>
              <a:t>）差分波形</a:t>
            </a:r>
            <a:endParaRPr lang="en-US" altLang="zh-CN" sz="2800" dirty="0" smtClean="0"/>
          </a:p>
          <a:p>
            <a:endParaRPr lang="zh-CN" altLang="en-US" sz="2800" dirty="0" smtClean="0"/>
          </a:p>
          <a:p>
            <a:r>
              <a:rPr lang="zh-CN" altLang="en-US" sz="2800" dirty="0" smtClean="0"/>
              <a:t>（</a:t>
            </a:r>
            <a:r>
              <a:rPr lang="en-US" sz="2800" dirty="0" smtClean="0"/>
              <a:t>6</a:t>
            </a:r>
            <a:r>
              <a:rPr lang="zh-CN" altLang="en-US" sz="2800" dirty="0" smtClean="0"/>
              <a:t>）多电平</a:t>
            </a:r>
          </a:p>
          <a:p>
            <a:r>
              <a:rPr lang="en-US" altLang="zh-CN" dirty="0" smtClean="0"/>
              <a:t>        0 1  0  1  1  0  1 0  0 1   1  1  0 1</a:t>
            </a:r>
            <a:endParaRPr lang="zh-CN" altLang="en-US" dirty="0"/>
          </a:p>
        </p:txBody>
      </p:sp>
      <p:pic>
        <p:nvPicPr>
          <p:cNvPr id="4" name="内容占位符 2" descr="3-1.tif"/>
          <p:cNvPicPr>
            <a:picLocks noChangeAspect="1"/>
          </p:cNvPicPr>
          <p:nvPr/>
        </p:nvPicPr>
        <p:blipFill>
          <a:blip r:embed="rId2"/>
          <a:srcRect t="61800" r="40541"/>
          <a:stretch>
            <a:fillRect/>
          </a:stretch>
        </p:blipFill>
        <p:spPr>
          <a:xfrm>
            <a:off x="1071538" y="2785264"/>
            <a:ext cx="6715172" cy="3857652"/>
          </a:xfrm>
          <a:prstGeom prst="rect">
            <a:avLst/>
          </a:prstGeom>
        </p:spPr>
      </p:pic>
      <p:cxnSp>
        <p:nvCxnSpPr>
          <p:cNvPr id="6" name="直接连接符 5"/>
          <p:cNvCxnSpPr/>
          <p:nvPr/>
        </p:nvCxnSpPr>
        <p:spPr>
          <a:xfrm rot="5400000">
            <a:off x="-35751" y="4749809"/>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393671" y="4749015"/>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798645" y="4749809"/>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202349" y="4749015"/>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1656695" y="4749015"/>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2036745" y="4748221"/>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2464579" y="4749809"/>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2894001" y="4749015"/>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3296911" y="4749809"/>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3705537" y="4749015"/>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4130513" y="4749809"/>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559935" y="4749015"/>
            <a:ext cx="40719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4964909" y="4749809"/>
            <a:ext cx="4071966" cy="1588"/>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857620" y="285728"/>
            <a:ext cx="3500462" cy="1569660"/>
          </a:xfrm>
          <a:prstGeom prst="rect">
            <a:avLst/>
          </a:prstGeom>
          <a:noFill/>
        </p:spPr>
        <p:txBody>
          <a:bodyPr wrap="square" rtlCol="0">
            <a:spAutoFit/>
          </a:bodyPr>
          <a:lstStyle/>
          <a:p>
            <a:r>
              <a:rPr lang="zh-CN" altLang="en-US" sz="3200" dirty="0" smtClean="0"/>
              <a:t>传号差分波形</a:t>
            </a:r>
            <a:endParaRPr lang="en-US" altLang="zh-CN" sz="3200" dirty="0" smtClean="0"/>
          </a:p>
          <a:p>
            <a:endParaRPr lang="en-US" altLang="zh-CN" sz="3200" dirty="0" smtClean="0"/>
          </a:p>
          <a:p>
            <a:r>
              <a:rPr lang="zh-CN" altLang="en-US" sz="3200" dirty="0" smtClean="0"/>
              <a:t>空号差分波形</a:t>
            </a:r>
            <a:endParaRPr lang="zh-CN" altLang="en-US" sz="3200" dirty="0"/>
          </a:p>
        </p:txBody>
      </p:sp>
      <p:sp>
        <p:nvSpPr>
          <p:cNvPr id="23" name="左大括号 22"/>
          <p:cNvSpPr/>
          <p:nvPr/>
        </p:nvSpPr>
        <p:spPr>
          <a:xfrm>
            <a:off x="3500430" y="428604"/>
            <a:ext cx="357190" cy="1143008"/>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cxnSp>
        <p:nvCxnSpPr>
          <p:cNvPr id="24" name="直接箭头连接符 23"/>
          <p:cNvCxnSpPr/>
          <p:nvPr/>
        </p:nvCxnSpPr>
        <p:spPr>
          <a:xfrm rot="5400000" flipH="1" flipV="1">
            <a:off x="-356428" y="4357694"/>
            <a:ext cx="385765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1571604" y="3786190"/>
            <a:ext cx="6500858"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1571604" y="5403546"/>
            <a:ext cx="6500858"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28596" y="714356"/>
            <a:ext cx="8229600" cy="2286016"/>
          </a:xfrm>
        </p:spPr>
        <p:txBody>
          <a:bodyPr>
            <a:normAutofit fontScale="90000"/>
          </a:bodyPr>
          <a:lstStyle/>
          <a:p>
            <a:r>
              <a:rPr lang="en-US" dirty="0" smtClean="0">
                <a:solidFill>
                  <a:schemeClr val="tx1"/>
                </a:solidFill>
              </a:rPr>
              <a:t>3.1.2 </a:t>
            </a:r>
            <a:r>
              <a:rPr lang="zh-CN" altLang="en-US" dirty="0" smtClean="0">
                <a:solidFill>
                  <a:schemeClr val="tx1"/>
                </a:solidFill>
              </a:rPr>
              <a:t>数字基带信号常用线路码型</a:t>
            </a:r>
            <a:r>
              <a:rPr lang="en-US" altLang="zh-CN" dirty="0" smtClean="0">
                <a:solidFill>
                  <a:schemeClr val="tx1"/>
                </a:solidFill>
              </a:rPr>
              <a:t/>
            </a:r>
            <a:br>
              <a:rPr lang="en-US" altLang="zh-CN" dirty="0" smtClean="0">
                <a:solidFill>
                  <a:schemeClr val="tx1"/>
                </a:solidFill>
              </a:rPr>
            </a:br>
            <a:r>
              <a:rPr lang="en-US" sz="4000" dirty="0" smtClean="0">
                <a:solidFill>
                  <a:schemeClr val="tx1"/>
                </a:solidFill>
              </a:rPr>
              <a:t>1. </a:t>
            </a:r>
            <a:r>
              <a:rPr lang="zh-CN" altLang="en-US" sz="4000" dirty="0" smtClean="0">
                <a:solidFill>
                  <a:schemeClr val="tx1"/>
                </a:solidFill>
              </a:rPr>
              <a:t>双相码：又称曼彻斯特码</a:t>
            </a:r>
            <a:r>
              <a:rPr lang="en-US" altLang="zh-CN" sz="4000" dirty="0" smtClean="0">
                <a:solidFill>
                  <a:schemeClr val="tx1"/>
                </a:solidFill>
              </a:rPr>
              <a:t> </a:t>
            </a:r>
            <a:br>
              <a:rPr lang="en-US" altLang="zh-CN" sz="4000" dirty="0" smtClean="0">
                <a:solidFill>
                  <a:schemeClr val="tx1"/>
                </a:solidFill>
              </a:rPr>
            </a:br>
            <a:r>
              <a:rPr lang="en-US" altLang="zh-CN" sz="4000" dirty="0" smtClean="0">
                <a:solidFill>
                  <a:schemeClr val="tx1"/>
                </a:solidFill>
              </a:rPr>
              <a:t>2. </a:t>
            </a:r>
            <a:r>
              <a:rPr lang="zh-CN" altLang="en-US" sz="4000" dirty="0" smtClean="0">
                <a:solidFill>
                  <a:schemeClr val="tx1"/>
                </a:solidFill>
              </a:rPr>
              <a:t>差分双相码：又称差分曼切斯特码</a:t>
            </a:r>
            <a:r>
              <a:rPr lang="en-US" altLang="zh-CN" sz="4400" dirty="0" smtClean="0"/>
              <a:t/>
            </a:r>
            <a:br>
              <a:rPr lang="en-US" altLang="zh-CN" sz="4400" dirty="0" smtClean="0"/>
            </a:br>
            <a:endParaRPr lang="zh-CN" altLang="en-US" dirty="0"/>
          </a:p>
        </p:txBody>
      </p:sp>
      <p:pic>
        <p:nvPicPr>
          <p:cNvPr id="86018" name="Picture 2"/>
          <p:cNvPicPr>
            <a:picLocks noGrp="1" noChangeAspect="1" noChangeArrowheads="1"/>
          </p:cNvPicPr>
          <p:nvPr>
            <p:ph idx="1"/>
          </p:nvPr>
        </p:nvPicPr>
        <p:blipFill>
          <a:blip r:embed="rId2"/>
          <a:srcRect b="45365"/>
          <a:stretch>
            <a:fillRect/>
          </a:stretch>
        </p:blipFill>
        <p:spPr bwMode="auto">
          <a:xfrm>
            <a:off x="357158" y="2786058"/>
            <a:ext cx="8358246" cy="3500462"/>
          </a:xfrm>
          <a:prstGeom prst="rect">
            <a:avLst/>
          </a:prstGeom>
          <a:noFill/>
          <a:ln w="9525">
            <a:noFill/>
            <a:miter lim="800000"/>
            <a:headEnd/>
            <a:tailEnd/>
          </a:ln>
          <a:effectLst/>
        </p:spPr>
      </p:pic>
      <p:cxnSp>
        <p:nvCxnSpPr>
          <p:cNvPr id="5" name="直接连接符 4"/>
          <p:cNvCxnSpPr/>
          <p:nvPr/>
        </p:nvCxnSpPr>
        <p:spPr>
          <a:xfrm rot="5400000">
            <a:off x="3689820" y="4143380"/>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5400000">
            <a:off x="5001422" y="4142586"/>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5670082" y="4142586"/>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3024018" y="5499908"/>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3692678" y="5548486"/>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310166" y="5499908"/>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42910" y="500042"/>
            <a:ext cx="7500990" cy="1754326"/>
          </a:xfrm>
          <a:prstGeom prst="rect">
            <a:avLst/>
          </a:prstGeom>
        </p:spPr>
        <p:txBody>
          <a:bodyPr wrap="square">
            <a:spAutoFit/>
          </a:bodyPr>
          <a:lstStyle/>
          <a:p>
            <a:r>
              <a:rPr lang="en-US" sz="3600" b="1" dirty="0" smtClean="0"/>
              <a:t>3</a:t>
            </a:r>
            <a:r>
              <a:rPr lang="zh-CN" altLang="en-US" sz="3600" b="1" dirty="0" smtClean="0"/>
              <a:t>．</a:t>
            </a:r>
            <a:r>
              <a:rPr lang="en-US" sz="3600" b="1" dirty="0" smtClean="0"/>
              <a:t>Miller</a:t>
            </a:r>
            <a:r>
              <a:rPr lang="zh-CN" altLang="en-US" sz="3600" b="1" dirty="0" smtClean="0"/>
              <a:t>码：又称延迟调制码，它可看成是双相码的一种变形。</a:t>
            </a:r>
          </a:p>
          <a:p>
            <a:r>
              <a:rPr lang="en-US" sz="3600" b="1" dirty="0" smtClean="0"/>
              <a:t>4.  CMI</a:t>
            </a:r>
            <a:r>
              <a:rPr lang="zh-CN" altLang="en-US" sz="3600" b="1" dirty="0" smtClean="0"/>
              <a:t>码</a:t>
            </a:r>
            <a:r>
              <a:rPr lang="en-US" sz="3600" b="1" dirty="0" smtClean="0"/>
              <a:t> </a:t>
            </a:r>
            <a:r>
              <a:rPr lang="zh-CN" altLang="en-US" sz="3600" b="1" dirty="0" smtClean="0"/>
              <a:t>：又称传号反转码。</a:t>
            </a:r>
            <a:endParaRPr lang="en-US" altLang="zh-CN" sz="3600" b="1" dirty="0" smtClean="0"/>
          </a:p>
        </p:txBody>
      </p:sp>
      <p:pic>
        <p:nvPicPr>
          <p:cNvPr id="19" name="Picture 2"/>
          <p:cNvPicPr>
            <a:picLocks noGrp="1" noChangeAspect="1" noChangeArrowheads="1"/>
          </p:cNvPicPr>
          <p:nvPr>
            <p:ph idx="1"/>
          </p:nvPr>
        </p:nvPicPr>
        <p:blipFill>
          <a:blip r:embed="rId2"/>
          <a:srcRect t="53388"/>
          <a:stretch>
            <a:fillRect/>
          </a:stretch>
        </p:blipFill>
        <p:spPr bwMode="auto">
          <a:xfrm>
            <a:off x="428596" y="3143248"/>
            <a:ext cx="7929618" cy="3143272"/>
          </a:xfrm>
          <a:prstGeom prst="rect">
            <a:avLst/>
          </a:prstGeom>
          <a:noFill/>
          <a:ln w="9525">
            <a:noFill/>
            <a:miter lim="800000"/>
            <a:headEnd/>
            <a:tailEnd/>
          </a:ln>
          <a:effectLst/>
        </p:spPr>
      </p:pic>
      <p:sp>
        <p:nvSpPr>
          <p:cNvPr id="20" name="TextBox 19"/>
          <p:cNvSpPr txBox="1"/>
          <p:nvPr/>
        </p:nvSpPr>
        <p:spPr>
          <a:xfrm>
            <a:off x="2214546" y="2571744"/>
            <a:ext cx="6643734" cy="523220"/>
          </a:xfrm>
          <a:prstGeom prst="rect">
            <a:avLst/>
          </a:prstGeom>
          <a:noFill/>
        </p:spPr>
        <p:txBody>
          <a:bodyPr wrap="square" rtlCol="0">
            <a:spAutoFit/>
          </a:bodyPr>
          <a:lstStyle/>
          <a:p>
            <a:r>
              <a:rPr lang="en-US" altLang="zh-CN" sz="2800" dirty="0" smtClean="0"/>
              <a:t>1    0    1    1   0    0   0   1</a:t>
            </a:r>
            <a:endParaRPr lang="zh-CN" altLang="en-US" sz="2800" dirty="0"/>
          </a:p>
        </p:txBody>
      </p:sp>
      <p:cxnSp>
        <p:nvCxnSpPr>
          <p:cNvPr id="7" name="直接连接符 6"/>
          <p:cNvCxnSpPr/>
          <p:nvPr/>
        </p:nvCxnSpPr>
        <p:spPr>
          <a:xfrm rot="5400000">
            <a:off x="4857752" y="4000504"/>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5501488" y="3999710"/>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6072992" y="5357032"/>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5478628" y="5428470"/>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4835686" y="5428470"/>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4215604" y="5428470"/>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3572662" y="5428470"/>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2929720" y="5428470"/>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2286778" y="5428470"/>
            <a:ext cx="85725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214282" y="357166"/>
            <a:ext cx="8572560" cy="6286544"/>
          </a:xfrm>
        </p:spPr>
        <p:txBody>
          <a:bodyPr>
            <a:normAutofit fontScale="92500"/>
          </a:bodyPr>
          <a:lstStyle/>
          <a:p>
            <a:pPr>
              <a:lnSpc>
                <a:spcPct val="150000"/>
              </a:lnSpc>
            </a:pPr>
            <a:r>
              <a:rPr lang="en-US" sz="2400" b="1" dirty="0" smtClean="0"/>
              <a:t>4</a:t>
            </a:r>
            <a:r>
              <a:rPr lang="zh-CN" altLang="en-US" sz="2400" b="1" dirty="0" smtClean="0"/>
              <a:t>．传号交替反转码：又称</a:t>
            </a:r>
            <a:r>
              <a:rPr lang="en-US" sz="2400" b="1" dirty="0" smtClean="0"/>
              <a:t>AMI</a:t>
            </a:r>
            <a:r>
              <a:rPr lang="zh-CN" altLang="en-US" sz="2400" b="1" dirty="0" smtClean="0"/>
              <a:t>码。其编码规则是：“</a:t>
            </a:r>
            <a:r>
              <a:rPr lang="en-US" sz="2400" b="1" dirty="0" smtClean="0"/>
              <a:t>1</a:t>
            </a:r>
            <a:r>
              <a:rPr lang="zh-CN" altLang="en-US" sz="2400" b="1" dirty="0" smtClean="0"/>
              <a:t>”交替变成“＋</a:t>
            </a:r>
            <a:r>
              <a:rPr lang="en-US" sz="2400" b="1" dirty="0" smtClean="0"/>
              <a:t>1</a:t>
            </a:r>
            <a:r>
              <a:rPr lang="zh-CN" altLang="en-US" sz="2400" b="1" dirty="0" smtClean="0"/>
              <a:t>”和“</a:t>
            </a:r>
            <a:r>
              <a:rPr lang="en-US" sz="2400" b="1" dirty="0" smtClean="0"/>
              <a:t>-1</a:t>
            </a:r>
            <a:r>
              <a:rPr lang="zh-CN" altLang="en-US" sz="2400" b="1" dirty="0" smtClean="0"/>
              <a:t>”；“</a:t>
            </a:r>
            <a:r>
              <a:rPr lang="en-US" sz="2400" b="1" dirty="0" smtClean="0"/>
              <a:t>0</a:t>
            </a:r>
            <a:r>
              <a:rPr lang="zh-CN" altLang="en-US" sz="2400" b="1" dirty="0" smtClean="0"/>
              <a:t>”仍保持为“</a:t>
            </a:r>
            <a:r>
              <a:rPr lang="en-US" sz="2400" b="1" dirty="0" smtClean="0"/>
              <a:t>0</a:t>
            </a:r>
            <a:r>
              <a:rPr lang="zh-CN" altLang="en-US" sz="2400" b="1" dirty="0" smtClean="0"/>
              <a:t>”。占空比为</a:t>
            </a:r>
            <a:r>
              <a:rPr lang="en-US" sz="2400" b="1" dirty="0" smtClean="0"/>
              <a:t>50%</a:t>
            </a:r>
            <a:r>
              <a:rPr lang="zh-CN" altLang="en-US" sz="2400" b="1" dirty="0" smtClean="0"/>
              <a:t>，属于双极性归零码。</a:t>
            </a:r>
          </a:p>
          <a:p>
            <a:pPr>
              <a:lnSpc>
                <a:spcPct val="150000"/>
              </a:lnSpc>
            </a:pPr>
            <a:r>
              <a:rPr lang="zh-CN" altLang="en-US" sz="2400" b="1" dirty="0" smtClean="0"/>
              <a:t>例如：</a:t>
            </a:r>
          </a:p>
          <a:p>
            <a:pPr>
              <a:lnSpc>
                <a:spcPct val="150000"/>
              </a:lnSpc>
            </a:pPr>
            <a:r>
              <a:rPr lang="zh-CN" altLang="en-US" sz="2400" b="1" dirty="0" smtClean="0"/>
              <a:t>二进码序列</a:t>
            </a:r>
            <a:r>
              <a:rPr lang="en-US" sz="2400" b="1" dirty="0" smtClean="0"/>
              <a:t>  0   1   0   1   1   0   1   0   0   1   1   1</a:t>
            </a:r>
            <a:endParaRPr lang="zh-CN" altLang="en-US" sz="2400" b="1" dirty="0" smtClean="0"/>
          </a:p>
          <a:p>
            <a:pPr>
              <a:lnSpc>
                <a:spcPct val="150000"/>
              </a:lnSpc>
            </a:pPr>
            <a:r>
              <a:rPr lang="en-US" sz="2400" b="1" dirty="0" smtClean="0"/>
              <a:t>AMI</a:t>
            </a:r>
            <a:r>
              <a:rPr lang="zh-CN" altLang="en-US" sz="2400" b="1" dirty="0" smtClean="0"/>
              <a:t>码序列</a:t>
            </a:r>
            <a:r>
              <a:rPr lang="en-US" sz="2400" b="1" dirty="0" smtClean="0"/>
              <a:t>  0  +1   0   -1  +1  0   -1   0   0  +1  -1  +1</a:t>
            </a:r>
            <a:endParaRPr lang="zh-CN" altLang="en-US" sz="2400" b="1" dirty="0" smtClean="0"/>
          </a:p>
          <a:p>
            <a:pPr>
              <a:lnSpc>
                <a:spcPct val="150000"/>
              </a:lnSpc>
            </a:pPr>
            <a:r>
              <a:rPr lang="en-US" sz="2400" b="1" dirty="0" smtClean="0"/>
              <a:t>AMI</a:t>
            </a:r>
            <a:r>
              <a:rPr lang="zh-CN" altLang="en-US" sz="2400" b="1" dirty="0" smtClean="0"/>
              <a:t>码有如下特点：</a:t>
            </a:r>
          </a:p>
          <a:p>
            <a:pPr>
              <a:lnSpc>
                <a:spcPct val="150000"/>
              </a:lnSpc>
            </a:pPr>
            <a:r>
              <a:rPr lang="zh-CN" altLang="en-US" sz="2400" b="1" dirty="0" smtClean="0"/>
              <a:t>（</a:t>
            </a:r>
            <a:r>
              <a:rPr lang="en-US" sz="2400" b="1" dirty="0" smtClean="0"/>
              <a:t>1</a:t>
            </a:r>
            <a:r>
              <a:rPr lang="zh-CN" altLang="en-US" sz="2400" b="1" dirty="0" smtClean="0"/>
              <a:t>）没有直流分量，低频成分少；</a:t>
            </a:r>
          </a:p>
          <a:p>
            <a:pPr>
              <a:lnSpc>
                <a:spcPct val="150000"/>
              </a:lnSpc>
            </a:pPr>
            <a:r>
              <a:rPr lang="zh-CN" altLang="en-US" sz="2400" b="1" dirty="0" smtClean="0"/>
              <a:t>（</a:t>
            </a:r>
            <a:r>
              <a:rPr lang="en-US" sz="2400" b="1" dirty="0" smtClean="0"/>
              <a:t>2</a:t>
            </a:r>
            <a:r>
              <a:rPr lang="zh-CN" altLang="en-US" sz="2400" b="1" dirty="0" smtClean="0"/>
              <a:t>）译码电路简单；</a:t>
            </a:r>
          </a:p>
          <a:p>
            <a:pPr>
              <a:lnSpc>
                <a:spcPct val="150000"/>
              </a:lnSpc>
            </a:pPr>
            <a:r>
              <a:rPr lang="zh-CN" altLang="en-US" sz="2400" b="1" dirty="0" smtClean="0"/>
              <a:t>（</a:t>
            </a:r>
            <a:r>
              <a:rPr lang="en-US" sz="2400" b="1" dirty="0" smtClean="0"/>
              <a:t>3</a:t>
            </a:r>
            <a:r>
              <a:rPr lang="zh-CN" altLang="en-US" sz="2400" b="1" dirty="0" smtClean="0"/>
              <a:t>）能发现错码；</a:t>
            </a:r>
          </a:p>
          <a:p>
            <a:pPr>
              <a:lnSpc>
                <a:spcPct val="150000"/>
              </a:lnSpc>
            </a:pPr>
            <a:r>
              <a:rPr lang="zh-CN" altLang="en-US" sz="2400" b="1" dirty="0" smtClean="0"/>
              <a:t>（</a:t>
            </a:r>
            <a:r>
              <a:rPr lang="en-US" sz="2400" b="1" dirty="0" smtClean="0"/>
              <a:t>4</a:t>
            </a:r>
            <a:r>
              <a:rPr lang="zh-CN" altLang="en-US" sz="2400" b="1" dirty="0" smtClean="0"/>
              <a:t>）出现长串连</a:t>
            </a:r>
            <a:r>
              <a:rPr lang="en-US" sz="2400" b="1" dirty="0" smtClean="0"/>
              <a:t>“0”</a:t>
            </a:r>
            <a:r>
              <a:rPr lang="zh-CN" altLang="en-US" sz="2400" b="1" dirty="0" smtClean="0"/>
              <a:t>时，将使接收端无法取得定时信息。</a:t>
            </a:r>
          </a:p>
          <a:p>
            <a:endParaRPr lang="zh-CN" altLang="en-US" dirty="0"/>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714332"/>
            <a:ext cx="8229600" cy="5786502"/>
          </a:xfrm>
        </p:spPr>
        <p:txBody>
          <a:bodyPr>
            <a:normAutofit/>
          </a:bodyPr>
          <a:lstStyle/>
          <a:p>
            <a:r>
              <a:rPr lang="en-US" b="1" dirty="0" smtClean="0"/>
              <a:t>5</a:t>
            </a:r>
            <a:r>
              <a:rPr lang="zh-CN" altLang="en-US" b="1" dirty="0" smtClean="0"/>
              <a:t>．</a:t>
            </a:r>
            <a:r>
              <a:rPr lang="en-US" b="1" dirty="0" smtClean="0"/>
              <a:t>HDB3码</a:t>
            </a:r>
            <a:endParaRPr lang="zh-CN" altLang="en-US" dirty="0" smtClean="0"/>
          </a:p>
          <a:p>
            <a:r>
              <a:rPr lang="en-US" sz="3100" dirty="0" smtClean="0"/>
              <a:t>HDB3码是3</a:t>
            </a:r>
            <a:r>
              <a:rPr lang="zh-CN" altLang="en-US" sz="3100" dirty="0" smtClean="0"/>
              <a:t>阶高密度双极性码的简称。</a:t>
            </a:r>
            <a:r>
              <a:rPr lang="en-US" sz="3100" dirty="0" smtClean="0"/>
              <a:t>HDB3码保留了AMI</a:t>
            </a:r>
            <a:r>
              <a:rPr lang="zh-CN" altLang="en-US" sz="3100" dirty="0" smtClean="0"/>
              <a:t>码所有优点，还可将“</a:t>
            </a:r>
            <a:r>
              <a:rPr lang="en-US" sz="3100" dirty="0" smtClean="0"/>
              <a:t>0</a:t>
            </a:r>
            <a:r>
              <a:rPr lang="zh-CN" altLang="en-US" sz="3100" dirty="0" smtClean="0"/>
              <a:t>”码限制在</a:t>
            </a:r>
            <a:r>
              <a:rPr lang="en-US" sz="3100" dirty="0" smtClean="0"/>
              <a:t>3</a:t>
            </a:r>
            <a:r>
              <a:rPr lang="zh-CN" altLang="en-US" sz="3100" dirty="0" smtClean="0"/>
              <a:t>个以内，既克服了</a:t>
            </a:r>
            <a:r>
              <a:rPr lang="en-US" sz="3100" dirty="0" smtClean="0"/>
              <a:t>AMI</a:t>
            </a:r>
            <a:r>
              <a:rPr lang="zh-CN" altLang="en-US" sz="3100" dirty="0" smtClean="0"/>
              <a:t>码不能限制长连“</a:t>
            </a:r>
            <a:r>
              <a:rPr lang="en-US" sz="3100" dirty="0" smtClean="0"/>
              <a:t>0</a:t>
            </a:r>
            <a:r>
              <a:rPr lang="zh-CN" altLang="en-US" sz="3100" dirty="0" smtClean="0"/>
              <a:t>”个数对提取时钟不利的缺点。</a:t>
            </a:r>
            <a:endParaRPr lang="en-US" altLang="zh-CN" sz="3100" dirty="0" smtClean="0"/>
          </a:p>
          <a:p>
            <a:pPr>
              <a:buNone/>
            </a:pPr>
            <a:r>
              <a:rPr lang="zh-CN" altLang="en-US" sz="3200" b="1" dirty="0" smtClean="0"/>
              <a:t>编码</a:t>
            </a:r>
            <a:r>
              <a:rPr lang="zh-CN" altLang="en-US" sz="3200" dirty="0" smtClean="0"/>
              <a:t>：</a:t>
            </a:r>
          </a:p>
          <a:p>
            <a:pPr>
              <a:buNone/>
            </a:pPr>
            <a:r>
              <a:rPr lang="zh-CN" altLang="en-US" sz="3200" dirty="0" smtClean="0"/>
              <a:t>①找出四个连</a:t>
            </a:r>
            <a:r>
              <a:rPr lang="en-US" sz="3200" dirty="0" smtClean="0"/>
              <a:t>0</a:t>
            </a:r>
            <a:r>
              <a:rPr lang="zh-CN" altLang="en-US" sz="3200" dirty="0" smtClean="0"/>
              <a:t>组，最后一个</a:t>
            </a:r>
            <a:r>
              <a:rPr lang="en-US" sz="3200" dirty="0" smtClean="0"/>
              <a:t>0</a:t>
            </a:r>
            <a:r>
              <a:rPr lang="zh-CN" altLang="en-US" sz="3200" dirty="0" smtClean="0"/>
              <a:t>用代码</a:t>
            </a:r>
            <a:r>
              <a:rPr lang="en-US" sz="3200" dirty="0" smtClean="0"/>
              <a:t>V</a:t>
            </a:r>
            <a:r>
              <a:rPr lang="zh-CN" altLang="en-US" sz="3200" dirty="0" smtClean="0"/>
              <a:t>替换；</a:t>
            </a:r>
          </a:p>
          <a:p>
            <a:pPr>
              <a:buNone/>
            </a:pPr>
            <a:r>
              <a:rPr lang="zh-CN" altLang="en-US" sz="3200" dirty="0" smtClean="0"/>
              <a:t>②两个代码</a:t>
            </a:r>
            <a:r>
              <a:rPr lang="en-US" sz="3200" dirty="0" smtClean="0"/>
              <a:t>V</a:t>
            </a:r>
            <a:r>
              <a:rPr lang="zh-CN" altLang="en-US" sz="3200" dirty="0" smtClean="0"/>
              <a:t>中若有偶数个</a:t>
            </a:r>
            <a:r>
              <a:rPr lang="en-US" sz="3200" dirty="0" smtClean="0"/>
              <a:t>1</a:t>
            </a:r>
            <a:r>
              <a:rPr lang="zh-CN" altLang="en-US" sz="3200" dirty="0" smtClean="0"/>
              <a:t>，则后一个</a:t>
            </a:r>
            <a:r>
              <a:rPr lang="en-US" sz="3200" dirty="0" smtClean="0"/>
              <a:t>000V</a:t>
            </a:r>
            <a:r>
              <a:rPr lang="zh-CN" altLang="en-US" sz="3200" dirty="0" smtClean="0"/>
              <a:t>用代码</a:t>
            </a:r>
            <a:r>
              <a:rPr lang="en-US" sz="3200" dirty="0" smtClean="0"/>
              <a:t>B00V</a:t>
            </a:r>
            <a:r>
              <a:rPr lang="zh-CN" altLang="en-US" sz="3200" dirty="0" smtClean="0"/>
              <a:t>表示；</a:t>
            </a:r>
          </a:p>
          <a:p>
            <a:pPr>
              <a:buNone/>
            </a:pPr>
            <a:r>
              <a:rPr lang="zh-CN" altLang="en-US" sz="3200" dirty="0" smtClean="0"/>
              <a:t>③</a:t>
            </a:r>
            <a:r>
              <a:rPr lang="en-US" sz="3200" dirty="0" smtClean="0"/>
              <a:t>1</a:t>
            </a:r>
            <a:r>
              <a:rPr lang="zh-CN" altLang="en-US" sz="3200" dirty="0" smtClean="0"/>
              <a:t>和</a:t>
            </a:r>
            <a:r>
              <a:rPr lang="en-US" sz="3200" dirty="0" smtClean="0"/>
              <a:t>B</a:t>
            </a:r>
            <a:r>
              <a:rPr lang="zh-CN" altLang="en-US" sz="3200" dirty="0" smtClean="0"/>
              <a:t>极性正负交替，</a:t>
            </a:r>
            <a:r>
              <a:rPr lang="en-US" sz="3200" dirty="0" smtClean="0"/>
              <a:t>V</a:t>
            </a:r>
            <a:r>
              <a:rPr lang="zh-CN" altLang="en-US" sz="3200" dirty="0" smtClean="0"/>
              <a:t>极性正负交替，且</a:t>
            </a:r>
            <a:r>
              <a:rPr lang="en-US" sz="3200" dirty="0" smtClean="0"/>
              <a:t>V</a:t>
            </a:r>
            <a:r>
              <a:rPr lang="zh-CN" altLang="en-US" sz="3200" dirty="0" smtClean="0"/>
              <a:t>要与它前面的</a:t>
            </a:r>
            <a:r>
              <a:rPr lang="en-US" sz="3200" dirty="0" smtClean="0"/>
              <a:t>1</a:t>
            </a:r>
            <a:r>
              <a:rPr lang="zh-CN" altLang="en-US" sz="3200" dirty="0" smtClean="0"/>
              <a:t>或</a:t>
            </a:r>
            <a:r>
              <a:rPr lang="en-US" sz="3200" dirty="0" smtClean="0"/>
              <a:t>B</a:t>
            </a:r>
            <a:r>
              <a:rPr lang="zh-CN" altLang="en-US" sz="3200" dirty="0" smtClean="0"/>
              <a:t>极性相同</a:t>
            </a:r>
          </a:p>
          <a:p>
            <a:endParaRPr lang="zh-CN" altLang="en-US" sz="3100" dirty="0" smtClean="0"/>
          </a:p>
          <a:p>
            <a:endParaRPr lang="zh-CN" altLang="en-US" dirty="0"/>
          </a:p>
        </p:txBody>
      </p:sp>
    </p:spTree>
  </p:cSld>
  <p:clrMapOvr>
    <a:masterClrMapping/>
  </p:clrMapOvr>
  <p:transition>
    <p:rand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761</TotalTime>
  <Words>1516</Words>
  <Application>Microsoft Office PowerPoint</Application>
  <PresentationFormat>全屏显示(4:3)</PresentationFormat>
  <Paragraphs>142</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聚合</vt:lpstr>
      <vt:lpstr>模块三 数字信号的基带传输</vt:lpstr>
      <vt:lpstr>幻灯片 2</vt:lpstr>
      <vt:lpstr>幻灯片 3</vt:lpstr>
      <vt:lpstr>幻灯片 4</vt:lpstr>
      <vt:lpstr>幻灯片 5</vt:lpstr>
      <vt:lpstr>3.1.2 数字基带信号常用线路码型 1. 双相码：又称曼彻斯特码  2. 差分双相码：又称差分曼切斯特码 </vt:lpstr>
      <vt:lpstr>幻灯片 7</vt:lpstr>
      <vt:lpstr>幻灯片 8</vt:lpstr>
      <vt:lpstr>幻灯片 9</vt:lpstr>
      <vt:lpstr>幻灯片 10</vt:lpstr>
      <vt:lpstr>幻灯片 11</vt:lpstr>
      <vt:lpstr>幻灯片 12</vt:lpstr>
      <vt:lpstr>幻灯片 13</vt:lpstr>
      <vt:lpstr>幻灯片 14</vt:lpstr>
      <vt:lpstr>各阶段波形</vt:lpstr>
      <vt:lpstr>3.2.1 数字基带信号传输的基本准则</vt:lpstr>
      <vt:lpstr>幻灯片 17</vt:lpstr>
      <vt:lpstr>例：单路话音信号的取样速率为8KHz，试问采用PCM传输系统，编码时正极性量化级数为128，并另加一个符号比特，求系统数码率及最小传输带宽？</vt:lpstr>
      <vt:lpstr>幻灯片 19</vt:lpstr>
      <vt:lpstr>幻灯片 20</vt:lpstr>
      <vt:lpstr>幻灯片 21</vt:lpstr>
      <vt:lpstr>幻灯片 22</vt:lpstr>
      <vt:lpstr>练习</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数字信号的基带传输</dc:title>
  <dc:creator>Aggie</dc:creator>
  <cp:lastModifiedBy>PC</cp:lastModifiedBy>
  <cp:revision>66</cp:revision>
  <dcterms:created xsi:type="dcterms:W3CDTF">2011-01-09T04:28:11Z</dcterms:created>
  <dcterms:modified xsi:type="dcterms:W3CDTF">2015-04-13T12:33:05Z</dcterms:modified>
</cp:coreProperties>
</file>